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4"/>
  </p:notesMasterIdLst>
  <p:sldIdLst>
    <p:sldId id="256" r:id="rId2"/>
    <p:sldId id="284" r:id="rId3"/>
    <p:sldId id="277" r:id="rId4"/>
    <p:sldId id="285" r:id="rId5"/>
    <p:sldId id="281" r:id="rId6"/>
    <p:sldId id="321" r:id="rId7"/>
    <p:sldId id="278" r:id="rId8"/>
    <p:sldId id="280" r:id="rId9"/>
    <p:sldId id="297" r:id="rId10"/>
    <p:sldId id="318" r:id="rId11"/>
    <p:sldId id="279" r:id="rId12"/>
    <p:sldId id="282" r:id="rId13"/>
    <p:sldId id="290" r:id="rId14"/>
    <p:sldId id="294" r:id="rId15"/>
    <p:sldId id="292" r:id="rId16"/>
    <p:sldId id="283" r:id="rId17"/>
    <p:sldId id="295" r:id="rId18"/>
    <p:sldId id="319" r:id="rId19"/>
    <p:sldId id="296" r:id="rId20"/>
    <p:sldId id="300" r:id="rId21"/>
    <p:sldId id="301" r:id="rId22"/>
    <p:sldId id="302" r:id="rId23"/>
    <p:sldId id="314" r:id="rId24"/>
    <p:sldId id="293" r:id="rId25"/>
    <p:sldId id="303" r:id="rId26"/>
    <p:sldId id="304" r:id="rId27"/>
    <p:sldId id="305" r:id="rId28"/>
    <p:sldId id="309" r:id="rId29"/>
    <p:sldId id="306" r:id="rId30"/>
    <p:sldId id="307" r:id="rId31"/>
    <p:sldId id="308" r:id="rId32"/>
    <p:sldId id="311" r:id="rId33"/>
    <p:sldId id="310" r:id="rId34"/>
    <p:sldId id="312" r:id="rId35"/>
    <p:sldId id="315" r:id="rId36"/>
    <p:sldId id="286" r:id="rId37"/>
    <p:sldId id="316" r:id="rId38"/>
    <p:sldId id="287" r:id="rId39"/>
    <p:sldId id="291" r:id="rId40"/>
    <p:sldId id="328" r:id="rId41"/>
    <p:sldId id="322" r:id="rId42"/>
    <p:sldId id="289" r:id="rId43"/>
    <p:sldId id="259" r:id="rId44"/>
    <p:sldId id="260" r:id="rId45"/>
    <p:sldId id="262" r:id="rId46"/>
    <p:sldId id="263" r:id="rId47"/>
    <p:sldId id="326" r:id="rId48"/>
    <p:sldId id="323" r:id="rId49"/>
    <p:sldId id="324" r:id="rId50"/>
    <p:sldId id="325" r:id="rId51"/>
    <p:sldId id="327" r:id="rId52"/>
    <p:sldId id="317" r:id="rId5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996" autoAdjust="0"/>
    <p:restoredTop sz="94660"/>
  </p:normalViewPr>
  <p:slideViewPr>
    <p:cSldViewPr snapToGrid="0">
      <p:cViewPr>
        <p:scale>
          <a:sx n="61" d="100"/>
          <a:sy n="61" d="100"/>
        </p:scale>
        <p:origin x="1008" y="585"/>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A261173-7CB5-4F77-A75E-18418C806243}" type="datetimeFigureOut">
              <a:rPr lang="en-US" smtClean="0"/>
              <a:t>5/5/2017</a:t>
            </a:fld>
            <a:endParaRPr lang="en-US"/>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4E20711-F382-454C-A316-5E1CC6FF69E1}" type="slidenum">
              <a:rPr lang="en-US" smtClean="0"/>
              <a:t>‹N°›</a:t>
            </a:fld>
            <a:endParaRPr lang="en-US"/>
          </a:p>
        </p:txBody>
      </p:sp>
    </p:spTree>
    <p:extLst>
      <p:ext uri="{BB962C8B-B14F-4D97-AF65-F5344CB8AC3E}">
        <p14:creationId xmlns:p14="http://schemas.microsoft.com/office/powerpoint/2010/main" val="18001753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MA" dirty="0">
                <a:latin typeface="Times New Roman" panose="02020603050405020304" pitchFamily="18" charset="0"/>
                <a:cs typeface="Times New Roman" panose="02020603050405020304" pitchFamily="18" charset="0"/>
              </a:rPr>
              <a:t>Se place au quatrième rang parmi les troubles psychiatriques les plus fréquents</a:t>
            </a:r>
          </a:p>
          <a:p>
            <a:endParaRPr lang="en-US" dirty="0"/>
          </a:p>
        </p:txBody>
      </p:sp>
      <p:sp>
        <p:nvSpPr>
          <p:cNvPr id="4" name="Espace réservé du numéro de diapositive 3"/>
          <p:cNvSpPr>
            <a:spLocks noGrp="1"/>
          </p:cNvSpPr>
          <p:nvPr>
            <p:ph type="sldNum" sz="quarter" idx="10"/>
          </p:nvPr>
        </p:nvSpPr>
        <p:spPr/>
        <p:txBody>
          <a:bodyPr/>
          <a:lstStyle/>
          <a:p>
            <a:fld id="{64E20711-F382-454C-A316-5E1CC6FF69E1}" type="slidenum">
              <a:rPr lang="en-US" smtClean="0"/>
              <a:t>3</a:t>
            </a:fld>
            <a:endParaRPr lang="en-US"/>
          </a:p>
        </p:txBody>
      </p:sp>
    </p:spTree>
    <p:extLst>
      <p:ext uri="{BB962C8B-B14F-4D97-AF65-F5344CB8AC3E}">
        <p14:creationId xmlns:p14="http://schemas.microsoft.com/office/powerpoint/2010/main" val="38958158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10"/>
          </p:nvPr>
        </p:nvSpPr>
        <p:spPr/>
        <p:txBody>
          <a:bodyPr/>
          <a:lstStyle/>
          <a:p>
            <a:fld id="{64E20711-F382-454C-A316-5E1CC6FF69E1}" type="slidenum">
              <a:rPr lang="en-US" smtClean="0"/>
              <a:t>14</a:t>
            </a:fld>
            <a:endParaRPr lang="en-US"/>
          </a:p>
        </p:txBody>
      </p:sp>
    </p:spTree>
    <p:extLst>
      <p:ext uri="{BB962C8B-B14F-4D97-AF65-F5344CB8AC3E}">
        <p14:creationId xmlns:p14="http://schemas.microsoft.com/office/powerpoint/2010/main" val="38886182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endParaRPr lang="en-US"/>
          </a:p>
        </p:txBody>
      </p:sp>
      <p:sp>
        <p:nvSpPr>
          <p:cNvPr id="3" name="Sous-titr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Modifier le style des sous-titres du masque</a:t>
            </a:r>
            <a:endParaRPr lang="en-US"/>
          </a:p>
        </p:txBody>
      </p:sp>
      <p:sp>
        <p:nvSpPr>
          <p:cNvPr id="4" name="Espace réservé de la date 3"/>
          <p:cNvSpPr>
            <a:spLocks noGrp="1"/>
          </p:cNvSpPr>
          <p:nvPr>
            <p:ph type="dt" sz="half" idx="10"/>
          </p:nvPr>
        </p:nvSpPr>
        <p:spPr/>
        <p:txBody>
          <a:bodyPr/>
          <a:lstStyle/>
          <a:p>
            <a:fld id="{7D2A86C1-9442-4685-A802-F18DD3BE68BA}" type="datetimeFigureOut">
              <a:rPr lang="en-US" smtClean="0"/>
              <a:t>5/5/2017</a:t>
            </a:fld>
            <a:endParaRPr lang="en-US"/>
          </a:p>
        </p:txBody>
      </p:sp>
      <p:sp>
        <p:nvSpPr>
          <p:cNvPr id="5" name="Espace réservé du pied de page 4"/>
          <p:cNvSpPr>
            <a:spLocks noGrp="1"/>
          </p:cNvSpPr>
          <p:nvPr>
            <p:ph type="ftr" sz="quarter" idx="11"/>
          </p:nvPr>
        </p:nvSpPr>
        <p:spPr/>
        <p:txBody>
          <a:bodyPr/>
          <a:lstStyle/>
          <a:p>
            <a:endParaRPr lang="en-US"/>
          </a:p>
        </p:txBody>
      </p:sp>
      <p:sp>
        <p:nvSpPr>
          <p:cNvPr id="6" name="Espace réservé du numéro de diapositive 5"/>
          <p:cNvSpPr>
            <a:spLocks noGrp="1"/>
          </p:cNvSpPr>
          <p:nvPr>
            <p:ph type="sldNum" sz="quarter" idx="12"/>
          </p:nvPr>
        </p:nvSpPr>
        <p:spPr/>
        <p:txBody>
          <a:bodyPr/>
          <a:lstStyle/>
          <a:p>
            <a:fld id="{2A9BDCA1-F69F-4CA0-AD9B-A9933B740345}" type="slidenum">
              <a:rPr lang="en-US" smtClean="0"/>
              <a:t>‹N°›</a:t>
            </a:fld>
            <a:endParaRPr lang="en-US"/>
          </a:p>
        </p:txBody>
      </p:sp>
    </p:spTree>
    <p:extLst>
      <p:ext uri="{BB962C8B-B14F-4D97-AF65-F5344CB8AC3E}">
        <p14:creationId xmlns:p14="http://schemas.microsoft.com/office/powerpoint/2010/main" val="21197386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endParaRPr lang="en-US"/>
          </a:p>
        </p:txBody>
      </p:sp>
      <p:sp>
        <p:nvSpPr>
          <p:cNvPr id="3" name="Espace réservé du texte vertical 2"/>
          <p:cNvSpPr>
            <a:spLocks noGrp="1"/>
          </p:cNvSpPr>
          <p:nvPr>
            <p:ph type="body" orient="vert" idx="1"/>
          </p:nvPr>
        </p:nvSpPr>
        <p:spPr/>
        <p:txBody>
          <a:bodyPr vert="eaVe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Espace réservé de la date 3"/>
          <p:cNvSpPr>
            <a:spLocks noGrp="1"/>
          </p:cNvSpPr>
          <p:nvPr>
            <p:ph type="dt" sz="half" idx="10"/>
          </p:nvPr>
        </p:nvSpPr>
        <p:spPr/>
        <p:txBody>
          <a:bodyPr/>
          <a:lstStyle/>
          <a:p>
            <a:fld id="{7D2A86C1-9442-4685-A802-F18DD3BE68BA}" type="datetimeFigureOut">
              <a:rPr lang="en-US" smtClean="0"/>
              <a:t>5/5/2017</a:t>
            </a:fld>
            <a:endParaRPr lang="en-US"/>
          </a:p>
        </p:txBody>
      </p:sp>
      <p:sp>
        <p:nvSpPr>
          <p:cNvPr id="5" name="Espace réservé du pied de page 4"/>
          <p:cNvSpPr>
            <a:spLocks noGrp="1"/>
          </p:cNvSpPr>
          <p:nvPr>
            <p:ph type="ftr" sz="quarter" idx="11"/>
          </p:nvPr>
        </p:nvSpPr>
        <p:spPr/>
        <p:txBody>
          <a:bodyPr/>
          <a:lstStyle/>
          <a:p>
            <a:endParaRPr lang="en-US"/>
          </a:p>
        </p:txBody>
      </p:sp>
      <p:sp>
        <p:nvSpPr>
          <p:cNvPr id="6" name="Espace réservé du numéro de diapositive 5"/>
          <p:cNvSpPr>
            <a:spLocks noGrp="1"/>
          </p:cNvSpPr>
          <p:nvPr>
            <p:ph type="sldNum" sz="quarter" idx="12"/>
          </p:nvPr>
        </p:nvSpPr>
        <p:spPr/>
        <p:txBody>
          <a:bodyPr/>
          <a:lstStyle/>
          <a:p>
            <a:fld id="{2A9BDCA1-F69F-4CA0-AD9B-A9933B740345}" type="slidenum">
              <a:rPr lang="en-US" smtClean="0"/>
              <a:t>‹N°›</a:t>
            </a:fld>
            <a:endParaRPr lang="en-US"/>
          </a:p>
        </p:txBody>
      </p:sp>
    </p:spTree>
    <p:extLst>
      <p:ext uri="{BB962C8B-B14F-4D97-AF65-F5344CB8AC3E}">
        <p14:creationId xmlns:p14="http://schemas.microsoft.com/office/powerpoint/2010/main" val="38559880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8724900" y="365125"/>
            <a:ext cx="2628900" cy="5811838"/>
          </a:xfrm>
        </p:spPr>
        <p:txBody>
          <a:bodyPr vert="eaVert"/>
          <a:lstStyle/>
          <a:p>
            <a:r>
              <a:rPr lang="fr-FR"/>
              <a:t>Modifiez le style du titre</a:t>
            </a:r>
            <a:endParaRPr lang="en-US"/>
          </a:p>
        </p:txBody>
      </p:sp>
      <p:sp>
        <p:nvSpPr>
          <p:cNvPr id="3" name="Espace réservé du texte vertical 2"/>
          <p:cNvSpPr>
            <a:spLocks noGrp="1"/>
          </p:cNvSpPr>
          <p:nvPr>
            <p:ph type="body" orient="vert" idx="1"/>
          </p:nvPr>
        </p:nvSpPr>
        <p:spPr>
          <a:xfrm>
            <a:off x="838200" y="365125"/>
            <a:ext cx="7734300" cy="5811838"/>
          </a:xfrm>
        </p:spPr>
        <p:txBody>
          <a:bodyPr vert="eaVe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Espace réservé de la date 3"/>
          <p:cNvSpPr>
            <a:spLocks noGrp="1"/>
          </p:cNvSpPr>
          <p:nvPr>
            <p:ph type="dt" sz="half" idx="10"/>
          </p:nvPr>
        </p:nvSpPr>
        <p:spPr/>
        <p:txBody>
          <a:bodyPr/>
          <a:lstStyle/>
          <a:p>
            <a:fld id="{7D2A86C1-9442-4685-A802-F18DD3BE68BA}" type="datetimeFigureOut">
              <a:rPr lang="en-US" smtClean="0"/>
              <a:t>5/5/2017</a:t>
            </a:fld>
            <a:endParaRPr lang="en-US"/>
          </a:p>
        </p:txBody>
      </p:sp>
      <p:sp>
        <p:nvSpPr>
          <p:cNvPr id="5" name="Espace réservé du pied de page 4"/>
          <p:cNvSpPr>
            <a:spLocks noGrp="1"/>
          </p:cNvSpPr>
          <p:nvPr>
            <p:ph type="ftr" sz="quarter" idx="11"/>
          </p:nvPr>
        </p:nvSpPr>
        <p:spPr/>
        <p:txBody>
          <a:bodyPr/>
          <a:lstStyle/>
          <a:p>
            <a:endParaRPr lang="en-US"/>
          </a:p>
        </p:txBody>
      </p:sp>
      <p:sp>
        <p:nvSpPr>
          <p:cNvPr id="6" name="Espace réservé du numéro de diapositive 5"/>
          <p:cNvSpPr>
            <a:spLocks noGrp="1"/>
          </p:cNvSpPr>
          <p:nvPr>
            <p:ph type="sldNum" sz="quarter" idx="12"/>
          </p:nvPr>
        </p:nvSpPr>
        <p:spPr/>
        <p:txBody>
          <a:bodyPr/>
          <a:lstStyle/>
          <a:p>
            <a:fld id="{2A9BDCA1-F69F-4CA0-AD9B-A9933B740345}" type="slidenum">
              <a:rPr lang="en-US" smtClean="0"/>
              <a:t>‹N°›</a:t>
            </a:fld>
            <a:endParaRPr lang="en-US"/>
          </a:p>
        </p:txBody>
      </p:sp>
    </p:spTree>
    <p:extLst>
      <p:ext uri="{BB962C8B-B14F-4D97-AF65-F5344CB8AC3E}">
        <p14:creationId xmlns:p14="http://schemas.microsoft.com/office/powerpoint/2010/main" val="39881600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endParaRPr lang="en-US"/>
          </a:p>
        </p:txBody>
      </p:sp>
      <p:sp>
        <p:nvSpPr>
          <p:cNvPr id="3" name="Espace réservé du contenu 2"/>
          <p:cNvSpPr>
            <a:spLocks noGrp="1"/>
          </p:cNvSpPr>
          <p:nvPr>
            <p:ph idx="1"/>
          </p:nvPr>
        </p:nvSpPr>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Espace réservé de la date 3"/>
          <p:cNvSpPr>
            <a:spLocks noGrp="1"/>
          </p:cNvSpPr>
          <p:nvPr>
            <p:ph type="dt" sz="half" idx="10"/>
          </p:nvPr>
        </p:nvSpPr>
        <p:spPr/>
        <p:txBody>
          <a:bodyPr/>
          <a:lstStyle/>
          <a:p>
            <a:fld id="{7D2A86C1-9442-4685-A802-F18DD3BE68BA}" type="datetimeFigureOut">
              <a:rPr lang="en-US" smtClean="0"/>
              <a:t>5/5/2017</a:t>
            </a:fld>
            <a:endParaRPr lang="en-US"/>
          </a:p>
        </p:txBody>
      </p:sp>
      <p:sp>
        <p:nvSpPr>
          <p:cNvPr id="5" name="Espace réservé du pied de page 4"/>
          <p:cNvSpPr>
            <a:spLocks noGrp="1"/>
          </p:cNvSpPr>
          <p:nvPr>
            <p:ph type="ftr" sz="quarter" idx="11"/>
          </p:nvPr>
        </p:nvSpPr>
        <p:spPr/>
        <p:txBody>
          <a:bodyPr/>
          <a:lstStyle/>
          <a:p>
            <a:endParaRPr lang="en-US"/>
          </a:p>
        </p:txBody>
      </p:sp>
      <p:sp>
        <p:nvSpPr>
          <p:cNvPr id="6" name="Espace réservé du numéro de diapositive 5"/>
          <p:cNvSpPr>
            <a:spLocks noGrp="1"/>
          </p:cNvSpPr>
          <p:nvPr>
            <p:ph type="sldNum" sz="quarter" idx="12"/>
          </p:nvPr>
        </p:nvSpPr>
        <p:spPr/>
        <p:txBody>
          <a:bodyPr/>
          <a:lstStyle/>
          <a:p>
            <a:fld id="{2A9BDCA1-F69F-4CA0-AD9B-A9933B740345}" type="slidenum">
              <a:rPr lang="en-US" smtClean="0"/>
              <a:t>‹N°›</a:t>
            </a:fld>
            <a:endParaRPr lang="en-US"/>
          </a:p>
        </p:txBody>
      </p:sp>
    </p:spTree>
    <p:extLst>
      <p:ext uri="{BB962C8B-B14F-4D97-AF65-F5344CB8AC3E}">
        <p14:creationId xmlns:p14="http://schemas.microsoft.com/office/powerpoint/2010/main" val="21668878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831850" y="1709738"/>
            <a:ext cx="10515600" cy="2852737"/>
          </a:xfrm>
        </p:spPr>
        <p:txBody>
          <a:bodyPr anchor="b"/>
          <a:lstStyle>
            <a:lvl1pPr>
              <a:defRPr sz="6000"/>
            </a:lvl1pPr>
          </a:lstStyle>
          <a:p>
            <a:r>
              <a:rPr lang="fr-FR"/>
              <a:t>Modifiez le style du titre</a:t>
            </a:r>
            <a:endParaRPr lang="en-US"/>
          </a:p>
        </p:txBody>
      </p:sp>
      <p:sp>
        <p:nvSpPr>
          <p:cNvPr id="3" name="Espace réservé du texte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Modifier les styles du texte du masque</a:t>
            </a:r>
          </a:p>
        </p:txBody>
      </p:sp>
      <p:sp>
        <p:nvSpPr>
          <p:cNvPr id="4" name="Espace réservé de la date 3"/>
          <p:cNvSpPr>
            <a:spLocks noGrp="1"/>
          </p:cNvSpPr>
          <p:nvPr>
            <p:ph type="dt" sz="half" idx="10"/>
          </p:nvPr>
        </p:nvSpPr>
        <p:spPr/>
        <p:txBody>
          <a:bodyPr/>
          <a:lstStyle/>
          <a:p>
            <a:fld id="{7D2A86C1-9442-4685-A802-F18DD3BE68BA}" type="datetimeFigureOut">
              <a:rPr lang="en-US" smtClean="0"/>
              <a:t>5/5/2017</a:t>
            </a:fld>
            <a:endParaRPr lang="en-US"/>
          </a:p>
        </p:txBody>
      </p:sp>
      <p:sp>
        <p:nvSpPr>
          <p:cNvPr id="5" name="Espace réservé du pied de page 4"/>
          <p:cNvSpPr>
            <a:spLocks noGrp="1"/>
          </p:cNvSpPr>
          <p:nvPr>
            <p:ph type="ftr" sz="quarter" idx="11"/>
          </p:nvPr>
        </p:nvSpPr>
        <p:spPr/>
        <p:txBody>
          <a:bodyPr/>
          <a:lstStyle/>
          <a:p>
            <a:endParaRPr lang="en-US"/>
          </a:p>
        </p:txBody>
      </p:sp>
      <p:sp>
        <p:nvSpPr>
          <p:cNvPr id="6" name="Espace réservé du numéro de diapositive 5"/>
          <p:cNvSpPr>
            <a:spLocks noGrp="1"/>
          </p:cNvSpPr>
          <p:nvPr>
            <p:ph type="sldNum" sz="quarter" idx="12"/>
          </p:nvPr>
        </p:nvSpPr>
        <p:spPr/>
        <p:txBody>
          <a:bodyPr/>
          <a:lstStyle/>
          <a:p>
            <a:fld id="{2A9BDCA1-F69F-4CA0-AD9B-A9933B740345}" type="slidenum">
              <a:rPr lang="en-US" smtClean="0"/>
              <a:t>‹N°›</a:t>
            </a:fld>
            <a:endParaRPr lang="en-US"/>
          </a:p>
        </p:txBody>
      </p:sp>
    </p:spTree>
    <p:extLst>
      <p:ext uri="{BB962C8B-B14F-4D97-AF65-F5344CB8AC3E}">
        <p14:creationId xmlns:p14="http://schemas.microsoft.com/office/powerpoint/2010/main" val="42736686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endParaRPr lang="en-US"/>
          </a:p>
        </p:txBody>
      </p:sp>
      <p:sp>
        <p:nvSpPr>
          <p:cNvPr id="3" name="Espace réservé du contenu 2"/>
          <p:cNvSpPr>
            <a:spLocks noGrp="1"/>
          </p:cNvSpPr>
          <p:nvPr>
            <p:ph sz="half" idx="1"/>
          </p:nvPr>
        </p:nvSpPr>
        <p:spPr>
          <a:xfrm>
            <a:off x="838200" y="1825625"/>
            <a:ext cx="5181600" cy="435133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Espace réservé du contenu 3"/>
          <p:cNvSpPr>
            <a:spLocks noGrp="1"/>
          </p:cNvSpPr>
          <p:nvPr>
            <p:ph sz="half" idx="2"/>
          </p:nvPr>
        </p:nvSpPr>
        <p:spPr>
          <a:xfrm>
            <a:off x="6172200" y="1825625"/>
            <a:ext cx="5181600" cy="435133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5" name="Espace réservé de la date 4"/>
          <p:cNvSpPr>
            <a:spLocks noGrp="1"/>
          </p:cNvSpPr>
          <p:nvPr>
            <p:ph type="dt" sz="half" idx="10"/>
          </p:nvPr>
        </p:nvSpPr>
        <p:spPr/>
        <p:txBody>
          <a:bodyPr/>
          <a:lstStyle/>
          <a:p>
            <a:fld id="{7D2A86C1-9442-4685-A802-F18DD3BE68BA}" type="datetimeFigureOut">
              <a:rPr lang="en-US" smtClean="0"/>
              <a:t>5/5/2017</a:t>
            </a:fld>
            <a:endParaRPr lang="en-US"/>
          </a:p>
        </p:txBody>
      </p:sp>
      <p:sp>
        <p:nvSpPr>
          <p:cNvPr id="6" name="Espace réservé du pied de page 5"/>
          <p:cNvSpPr>
            <a:spLocks noGrp="1"/>
          </p:cNvSpPr>
          <p:nvPr>
            <p:ph type="ftr" sz="quarter" idx="11"/>
          </p:nvPr>
        </p:nvSpPr>
        <p:spPr/>
        <p:txBody>
          <a:bodyPr/>
          <a:lstStyle/>
          <a:p>
            <a:endParaRPr lang="en-US"/>
          </a:p>
        </p:txBody>
      </p:sp>
      <p:sp>
        <p:nvSpPr>
          <p:cNvPr id="7" name="Espace réservé du numéro de diapositive 6"/>
          <p:cNvSpPr>
            <a:spLocks noGrp="1"/>
          </p:cNvSpPr>
          <p:nvPr>
            <p:ph type="sldNum" sz="quarter" idx="12"/>
          </p:nvPr>
        </p:nvSpPr>
        <p:spPr/>
        <p:txBody>
          <a:bodyPr/>
          <a:lstStyle/>
          <a:p>
            <a:fld id="{2A9BDCA1-F69F-4CA0-AD9B-A9933B740345}" type="slidenum">
              <a:rPr lang="en-US" smtClean="0"/>
              <a:t>‹N°›</a:t>
            </a:fld>
            <a:endParaRPr lang="en-US"/>
          </a:p>
        </p:txBody>
      </p:sp>
    </p:spTree>
    <p:extLst>
      <p:ext uri="{BB962C8B-B14F-4D97-AF65-F5344CB8AC3E}">
        <p14:creationId xmlns:p14="http://schemas.microsoft.com/office/powerpoint/2010/main" val="7172003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839788" y="365125"/>
            <a:ext cx="10515600" cy="1325563"/>
          </a:xfrm>
        </p:spPr>
        <p:txBody>
          <a:bodyPr/>
          <a:lstStyle/>
          <a:p>
            <a:r>
              <a:rPr lang="fr-FR"/>
              <a:t>Modifiez le style du titre</a:t>
            </a:r>
            <a:endParaRPr lang="en-US"/>
          </a:p>
        </p:txBody>
      </p:sp>
      <p:sp>
        <p:nvSpPr>
          <p:cNvPr id="3" name="Espace réservé du texte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4" name="Espace réservé du contenu 3"/>
          <p:cNvSpPr>
            <a:spLocks noGrp="1"/>
          </p:cNvSpPr>
          <p:nvPr>
            <p:ph sz="half" idx="2"/>
          </p:nvPr>
        </p:nvSpPr>
        <p:spPr>
          <a:xfrm>
            <a:off x="839788" y="2505075"/>
            <a:ext cx="5157787" cy="368458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5" name="Espace réservé du texte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6" name="Espace réservé du contenu 5"/>
          <p:cNvSpPr>
            <a:spLocks noGrp="1"/>
          </p:cNvSpPr>
          <p:nvPr>
            <p:ph sz="quarter" idx="4"/>
          </p:nvPr>
        </p:nvSpPr>
        <p:spPr>
          <a:xfrm>
            <a:off x="6172200" y="2505075"/>
            <a:ext cx="5183188" cy="368458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7" name="Espace réservé de la date 6"/>
          <p:cNvSpPr>
            <a:spLocks noGrp="1"/>
          </p:cNvSpPr>
          <p:nvPr>
            <p:ph type="dt" sz="half" idx="10"/>
          </p:nvPr>
        </p:nvSpPr>
        <p:spPr/>
        <p:txBody>
          <a:bodyPr/>
          <a:lstStyle/>
          <a:p>
            <a:fld id="{7D2A86C1-9442-4685-A802-F18DD3BE68BA}" type="datetimeFigureOut">
              <a:rPr lang="en-US" smtClean="0"/>
              <a:t>5/5/2017</a:t>
            </a:fld>
            <a:endParaRPr lang="en-US"/>
          </a:p>
        </p:txBody>
      </p:sp>
      <p:sp>
        <p:nvSpPr>
          <p:cNvPr id="8" name="Espace réservé du pied de page 7"/>
          <p:cNvSpPr>
            <a:spLocks noGrp="1"/>
          </p:cNvSpPr>
          <p:nvPr>
            <p:ph type="ftr" sz="quarter" idx="11"/>
          </p:nvPr>
        </p:nvSpPr>
        <p:spPr/>
        <p:txBody>
          <a:bodyPr/>
          <a:lstStyle/>
          <a:p>
            <a:endParaRPr lang="en-US"/>
          </a:p>
        </p:txBody>
      </p:sp>
      <p:sp>
        <p:nvSpPr>
          <p:cNvPr id="9" name="Espace réservé du numéro de diapositive 8"/>
          <p:cNvSpPr>
            <a:spLocks noGrp="1"/>
          </p:cNvSpPr>
          <p:nvPr>
            <p:ph type="sldNum" sz="quarter" idx="12"/>
          </p:nvPr>
        </p:nvSpPr>
        <p:spPr/>
        <p:txBody>
          <a:bodyPr/>
          <a:lstStyle/>
          <a:p>
            <a:fld id="{2A9BDCA1-F69F-4CA0-AD9B-A9933B740345}" type="slidenum">
              <a:rPr lang="en-US" smtClean="0"/>
              <a:t>‹N°›</a:t>
            </a:fld>
            <a:endParaRPr lang="en-US"/>
          </a:p>
        </p:txBody>
      </p:sp>
    </p:spTree>
    <p:extLst>
      <p:ext uri="{BB962C8B-B14F-4D97-AF65-F5344CB8AC3E}">
        <p14:creationId xmlns:p14="http://schemas.microsoft.com/office/powerpoint/2010/main" val="26404792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endParaRPr lang="en-US"/>
          </a:p>
        </p:txBody>
      </p:sp>
      <p:sp>
        <p:nvSpPr>
          <p:cNvPr id="3" name="Espace réservé de la date 2"/>
          <p:cNvSpPr>
            <a:spLocks noGrp="1"/>
          </p:cNvSpPr>
          <p:nvPr>
            <p:ph type="dt" sz="half" idx="10"/>
          </p:nvPr>
        </p:nvSpPr>
        <p:spPr/>
        <p:txBody>
          <a:bodyPr/>
          <a:lstStyle/>
          <a:p>
            <a:fld id="{7D2A86C1-9442-4685-A802-F18DD3BE68BA}" type="datetimeFigureOut">
              <a:rPr lang="en-US" smtClean="0"/>
              <a:t>5/5/2017</a:t>
            </a:fld>
            <a:endParaRPr lang="en-US"/>
          </a:p>
        </p:txBody>
      </p:sp>
      <p:sp>
        <p:nvSpPr>
          <p:cNvPr id="4" name="Espace réservé du pied de page 3"/>
          <p:cNvSpPr>
            <a:spLocks noGrp="1"/>
          </p:cNvSpPr>
          <p:nvPr>
            <p:ph type="ftr" sz="quarter" idx="11"/>
          </p:nvPr>
        </p:nvSpPr>
        <p:spPr/>
        <p:txBody>
          <a:bodyPr/>
          <a:lstStyle/>
          <a:p>
            <a:endParaRPr lang="en-US"/>
          </a:p>
        </p:txBody>
      </p:sp>
      <p:sp>
        <p:nvSpPr>
          <p:cNvPr id="5" name="Espace réservé du numéro de diapositive 4"/>
          <p:cNvSpPr>
            <a:spLocks noGrp="1"/>
          </p:cNvSpPr>
          <p:nvPr>
            <p:ph type="sldNum" sz="quarter" idx="12"/>
          </p:nvPr>
        </p:nvSpPr>
        <p:spPr/>
        <p:txBody>
          <a:bodyPr/>
          <a:lstStyle/>
          <a:p>
            <a:fld id="{2A9BDCA1-F69F-4CA0-AD9B-A9933B740345}" type="slidenum">
              <a:rPr lang="en-US" smtClean="0"/>
              <a:t>‹N°›</a:t>
            </a:fld>
            <a:endParaRPr lang="en-US"/>
          </a:p>
        </p:txBody>
      </p:sp>
    </p:spTree>
    <p:extLst>
      <p:ext uri="{BB962C8B-B14F-4D97-AF65-F5344CB8AC3E}">
        <p14:creationId xmlns:p14="http://schemas.microsoft.com/office/powerpoint/2010/main" val="22063701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7D2A86C1-9442-4685-A802-F18DD3BE68BA}" type="datetimeFigureOut">
              <a:rPr lang="en-US" smtClean="0"/>
              <a:t>5/5/2017</a:t>
            </a:fld>
            <a:endParaRPr lang="en-US"/>
          </a:p>
        </p:txBody>
      </p:sp>
      <p:sp>
        <p:nvSpPr>
          <p:cNvPr id="3" name="Espace réservé du pied de page 2"/>
          <p:cNvSpPr>
            <a:spLocks noGrp="1"/>
          </p:cNvSpPr>
          <p:nvPr>
            <p:ph type="ftr" sz="quarter" idx="11"/>
          </p:nvPr>
        </p:nvSpPr>
        <p:spPr/>
        <p:txBody>
          <a:bodyPr/>
          <a:lstStyle/>
          <a:p>
            <a:endParaRPr lang="en-US"/>
          </a:p>
        </p:txBody>
      </p:sp>
      <p:sp>
        <p:nvSpPr>
          <p:cNvPr id="4" name="Espace réservé du numéro de diapositive 3"/>
          <p:cNvSpPr>
            <a:spLocks noGrp="1"/>
          </p:cNvSpPr>
          <p:nvPr>
            <p:ph type="sldNum" sz="quarter" idx="12"/>
          </p:nvPr>
        </p:nvSpPr>
        <p:spPr/>
        <p:txBody>
          <a:bodyPr/>
          <a:lstStyle/>
          <a:p>
            <a:fld id="{2A9BDCA1-F69F-4CA0-AD9B-A9933B740345}" type="slidenum">
              <a:rPr lang="en-US" smtClean="0"/>
              <a:t>‹N°›</a:t>
            </a:fld>
            <a:endParaRPr lang="en-US"/>
          </a:p>
        </p:txBody>
      </p:sp>
    </p:spTree>
    <p:extLst>
      <p:ext uri="{BB962C8B-B14F-4D97-AF65-F5344CB8AC3E}">
        <p14:creationId xmlns:p14="http://schemas.microsoft.com/office/powerpoint/2010/main" val="23595619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a:t>Modifiez le style du titre</a:t>
            </a:r>
            <a:endParaRPr lang="en-US"/>
          </a:p>
        </p:txBody>
      </p:sp>
      <p:sp>
        <p:nvSpPr>
          <p:cNvPr id="3" name="Espace réservé du contenu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Modifier les styles du texte du masque</a:t>
            </a:r>
          </a:p>
        </p:txBody>
      </p:sp>
      <p:sp>
        <p:nvSpPr>
          <p:cNvPr id="5" name="Espace réservé de la date 4"/>
          <p:cNvSpPr>
            <a:spLocks noGrp="1"/>
          </p:cNvSpPr>
          <p:nvPr>
            <p:ph type="dt" sz="half" idx="10"/>
          </p:nvPr>
        </p:nvSpPr>
        <p:spPr/>
        <p:txBody>
          <a:bodyPr/>
          <a:lstStyle/>
          <a:p>
            <a:fld id="{7D2A86C1-9442-4685-A802-F18DD3BE68BA}" type="datetimeFigureOut">
              <a:rPr lang="en-US" smtClean="0"/>
              <a:t>5/5/2017</a:t>
            </a:fld>
            <a:endParaRPr lang="en-US"/>
          </a:p>
        </p:txBody>
      </p:sp>
      <p:sp>
        <p:nvSpPr>
          <p:cNvPr id="6" name="Espace réservé du pied de page 5"/>
          <p:cNvSpPr>
            <a:spLocks noGrp="1"/>
          </p:cNvSpPr>
          <p:nvPr>
            <p:ph type="ftr" sz="quarter" idx="11"/>
          </p:nvPr>
        </p:nvSpPr>
        <p:spPr/>
        <p:txBody>
          <a:bodyPr/>
          <a:lstStyle/>
          <a:p>
            <a:endParaRPr lang="en-US"/>
          </a:p>
        </p:txBody>
      </p:sp>
      <p:sp>
        <p:nvSpPr>
          <p:cNvPr id="7" name="Espace réservé du numéro de diapositive 6"/>
          <p:cNvSpPr>
            <a:spLocks noGrp="1"/>
          </p:cNvSpPr>
          <p:nvPr>
            <p:ph type="sldNum" sz="quarter" idx="12"/>
          </p:nvPr>
        </p:nvSpPr>
        <p:spPr/>
        <p:txBody>
          <a:bodyPr/>
          <a:lstStyle/>
          <a:p>
            <a:fld id="{2A9BDCA1-F69F-4CA0-AD9B-A9933B740345}" type="slidenum">
              <a:rPr lang="en-US" smtClean="0"/>
              <a:t>‹N°›</a:t>
            </a:fld>
            <a:endParaRPr lang="en-US"/>
          </a:p>
        </p:txBody>
      </p:sp>
    </p:spTree>
    <p:extLst>
      <p:ext uri="{BB962C8B-B14F-4D97-AF65-F5344CB8AC3E}">
        <p14:creationId xmlns:p14="http://schemas.microsoft.com/office/powerpoint/2010/main" val="4190195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a:t>Modifiez le style du titre</a:t>
            </a:r>
            <a:endParaRPr lang="en-US"/>
          </a:p>
        </p:txBody>
      </p:sp>
      <p:sp>
        <p:nvSpPr>
          <p:cNvPr id="3" name="Espace réservé pour une image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Modifier les styles du texte du masque</a:t>
            </a:r>
          </a:p>
        </p:txBody>
      </p:sp>
      <p:sp>
        <p:nvSpPr>
          <p:cNvPr id="5" name="Espace réservé de la date 4"/>
          <p:cNvSpPr>
            <a:spLocks noGrp="1"/>
          </p:cNvSpPr>
          <p:nvPr>
            <p:ph type="dt" sz="half" idx="10"/>
          </p:nvPr>
        </p:nvSpPr>
        <p:spPr/>
        <p:txBody>
          <a:bodyPr/>
          <a:lstStyle/>
          <a:p>
            <a:fld id="{7D2A86C1-9442-4685-A802-F18DD3BE68BA}" type="datetimeFigureOut">
              <a:rPr lang="en-US" smtClean="0"/>
              <a:t>5/5/2017</a:t>
            </a:fld>
            <a:endParaRPr lang="en-US"/>
          </a:p>
        </p:txBody>
      </p:sp>
      <p:sp>
        <p:nvSpPr>
          <p:cNvPr id="6" name="Espace réservé du pied de page 5"/>
          <p:cNvSpPr>
            <a:spLocks noGrp="1"/>
          </p:cNvSpPr>
          <p:nvPr>
            <p:ph type="ftr" sz="quarter" idx="11"/>
          </p:nvPr>
        </p:nvSpPr>
        <p:spPr/>
        <p:txBody>
          <a:bodyPr/>
          <a:lstStyle/>
          <a:p>
            <a:endParaRPr lang="en-US"/>
          </a:p>
        </p:txBody>
      </p:sp>
      <p:sp>
        <p:nvSpPr>
          <p:cNvPr id="7" name="Espace réservé du numéro de diapositive 6"/>
          <p:cNvSpPr>
            <a:spLocks noGrp="1"/>
          </p:cNvSpPr>
          <p:nvPr>
            <p:ph type="sldNum" sz="quarter" idx="12"/>
          </p:nvPr>
        </p:nvSpPr>
        <p:spPr/>
        <p:txBody>
          <a:bodyPr/>
          <a:lstStyle/>
          <a:p>
            <a:fld id="{2A9BDCA1-F69F-4CA0-AD9B-A9933B740345}" type="slidenum">
              <a:rPr lang="en-US" smtClean="0"/>
              <a:t>‹N°›</a:t>
            </a:fld>
            <a:endParaRPr lang="en-US"/>
          </a:p>
        </p:txBody>
      </p:sp>
    </p:spTree>
    <p:extLst>
      <p:ext uri="{BB962C8B-B14F-4D97-AF65-F5344CB8AC3E}">
        <p14:creationId xmlns:p14="http://schemas.microsoft.com/office/powerpoint/2010/main" val="23975384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endParaRPr lang="en-US"/>
          </a:p>
        </p:txBody>
      </p:sp>
      <p:sp>
        <p:nvSpPr>
          <p:cNvPr id="3" name="Espace réservé du texte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Espace réservé de la date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D2A86C1-9442-4685-A802-F18DD3BE68BA}" type="datetimeFigureOut">
              <a:rPr lang="en-US" smtClean="0"/>
              <a:t>5/5/2017</a:t>
            </a:fld>
            <a:endParaRPr lang="en-US"/>
          </a:p>
        </p:txBody>
      </p:sp>
      <p:sp>
        <p:nvSpPr>
          <p:cNvPr id="5" name="Espace réservé du pied de page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Espace réservé du numéro de diapositive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A9BDCA1-F69F-4CA0-AD9B-A9933B740345}" type="slidenum">
              <a:rPr lang="en-US" smtClean="0"/>
              <a:t>‹N°›</a:t>
            </a:fld>
            <a:endParaRPr lang="en-US"/>
          </a:p>
        </p:txBody>
      </p:sp>
    </p:spTree>
    <p:extLst>
      <p:ext uri="{BB962C8B-B14F-4D97-AF65-F5344CB8AC3E}">
        <p14:creationId xmlns:p14="http://schemas.microsoft.com/office/powerpoint/2010/main" val="414566992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2.xml"/><Relationship Id="rId5" Type="http://schemas.openxmlformats.org/officeDocument/2006/relationships/image" Target="../media/image17.jpe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19.jpeg"/><Relationship Id="rId7" Type="http://schemas.openxmlformats.org/officeDocument/2006/relationships/image" Target="../media/image23.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25.jpeg"/><Relationship Id="rId7" Type="http://schemas.openxmlformats.org/officeDocument/2006/relationships/image" Target="../media/image29.jpeg"/><Relationship Id="rId2" Type="http://schemas.openxmlformats.org/officeDocument/2006/relationships/image" Target="../media/image24.jpeg"/><Relationship Id="rId1" Type="http://schemas.openxmlformats.org/officeDocument/2006/relationships/slideLayout" Target="../slideLayouts/slideLayout2.xml"/><Relationship Id="rId6" Type="http://schemas.openxmlformats.org/officeDocument/2006/relationships/image" Target="../media/image28.jpeg"/><Relationship Id="rId5" Type="http://schemas.openxmlformats.org/officeDocument/2006/relationships/image" Target="../media/image27.jpeg"/><Relationship Id="rId4" Type="http://schemas.openxmlformats.org/officeDocument/2006/relationships/image" Target="../media/image26.jpeg"/></Relationships>
</file>

<file path=ppt/slides/_rels/slide16.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jpeg"/></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2.xml"/><Relationship Id="rId5" Type="http://schemas.openxmlformats.org/officeDocument/2006/relationships/image" Target="../media/image17.jpeg"/><Relationship Id="rId4" Type="http://schemas.openxmlformats.org/officeDocument/2006/relationships/image" Target="../media/image16.png"/></Relationships>
</file>

<file path=ppt/slides/_rels/slide24.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jpeg"/><Relationship Id="rId1" Type="http://schemas.openxmlformats.org/officeDocument/2006/relationships/slideLayout" Target="../slideLayouts/slideLayout2.xml"/><Relationship Id="rId4" Type="http://schemas.openxmlformats.org/officeDocument/2006/relationships/image" Target="../media/image45.jpeg"/></Relationships>
</file>

<file path=ppt/slides/_rels/slide28.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8.jpeg"/><Relationship Id="rId7" Type="http://schemas.openxmlformats.org/officeDocument/2006/relationships/image" Target="../media/image52.jpeg"/><Relationship Id="rId2" Type="http://schemas.openxmlformats.org/officeDocument/2006/relationships/image" Target="../media/image47.jpeg"/><Relationship Id="rId1" Type="http://schemas.openxmlformats.org/officeDocument/2006/relationships/slideLayout" Target="../slideLayouts/slideLayout2.xml"/><Relationship Id="rId6" Type="http://schemas.openxmlformats.org/officeDocument/2006/relationships/image" Target="../media/image51.gif"/><Relationship Id="rId5" Type="http://schemas.openxmlformats.org/officeDocument/2006/relationships/image" Target="../media/image50.jpeg"/><Relationship Id="rId4" Type="http://schemas.openxmlformats.org/officeDocument/2006/relationships/image" Target="../media/image49.png"/></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53.jpeg"/><Relationship Id="rId1" Type="http://schemas.openxmlformats.org/officeDocument/2006/relationships/slideLayout" Target="../slideLayouts/slideLayout2.xml"/><Relationship Id="rId6" Type="http://schemas.openxmlformats.org/officeDocument/2006/relationships/image" Target="../media/image57.jpeg"/><Relationship Id="rId5" Type="http://schemas.openxmlformats.org/officeDocument/2006/relationships/image" Target="../media/image56.jpeg"/><Relationship Id="rId4" Type="http://schemas.openxmlformats.org/officeDocument/2006/relationships/image" Target="../media/image55.jpeg"/></Relationships>
</file>

<file path=ppt/slides/_rels/slide31.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58.jpeg"/><Relationship Id="rId1" Type="http://schemas.openxmlformats.org/officeDocument/2006/relationships/slideLayout" Target="../slideLayouts/slideLayout2.xml"/><Relationship Id="rId4" Type="http://schemas.openxmlformats.org/officeDocument/2006/relationships/image" Target="../media/image60.jpeg"/></Relationships>
</file>

<file path=ppt/slides/_rels/slide32.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61.jpeg"/><Relationship Id="rId1" Type="http://schemas.openxmlformats.org/officeDocument/2006/relationships/slideLayout" Target="../slideLayouts/slideLayout2.xml"/><Relationship Id="rId5" Type="http://schemas.openxmlformats.org/officeDocument/2006/relationships/image" Target="../media/image64.jpeg"/><Relationship Id="rId4" Type="http://schemas.openxmlformats.org/officeDocument/2006/relationships/image" Target="../media/image63.jpeg"/></Relationships>
</file>

<file path=ppt/slides/_rels/slide33.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image" Target="../media/image65.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2.xml"/><Relationship Id="rId5" Type="http://schemas.openxmlformats.org/officeDocument/2006/relationships/image" Target="../media/image17.jpeg"/><Relationship Id="rId4" Type="http://schemas.openxmlformats.org/officeDocument/2006/relationships/image" Target="../media/image16.png"/></Relationships>
</file>

<file path=ppt/slides/_rels/slide36.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2.xml"/><Relationship Id="rId5" Type="http://schemas.openxmlformats.org/officeDocument/2006/relationships/image" Target="../media/image17.jpeg"/><Relationship Id="rId4" Type="http://schemas.openxmlformats.org/officeDocument/2006/relationships/image" Target="../media/image16.png"/></Relationships>
</file>

<file path=ppt/slides/_rels/slide38.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image" Target="../media/image69.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jpe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12.jpeg"/><Relationship Id="rId3" Type="http://schemas.openxmlformats.org/officeDocument/2006/relationships/image" Target="../media/image7.jpeg"/><Relationship Id="rId7" Type="http://schemas.openxmlformats.org/officeDocument/2006/relationships/image" Target="../media/image11.jpeg"/><Relationship Id="rId2" Type="http://schemas.openxmlformats.org/officeDocument/2006/relationships/image" Target="../media/image6.jpeg"/><Relationship Id="rId1" Type="http://schemas.openxmlformats.org/officeDocument/2006/relationships/slideLayout" Target="../slideLayouts/slideLayout2.xml"/><Relationship Id="rId6" Type="http://schemas.openxmlformats.org/officeDocument/2006/relationships/image" Target="../media/image10.jpeg"/><Relationship Id="rId5" Type="http://schemas.openxmlformats.org/officeDocument/2006/relationships/image" Target="../media/image9.jpeg"/><Relationship Id="rId4" Type="http://schemas.openxmlformats.org/officeDocument/2006/relationships/image" Target="../media/image8.jpeg"/><Relationship Id="rId9" Type="http://schemas.openxmlformats.org/officeDocument/2006/relationships/image" Target="../media/image13.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Image result for oc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8756" y="0"/>
            <a:ext cx="11269663"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ZoneTexte 1"/>
          <p:cNvSpPr txBox="1"/>
          <p:nvPr/>
        </p:nvSpPr>
        <p:spPr>
          <a:xfrm>
            <a:off x="8194964" y="5780782"/>
            <a:ext cx="4087091" cy="1077218"/>
          </a:xfrm>
          <a:prstGeom prst="rect">
            <a:avLst/>
          </a:prstGeom>
          <a:noFill/>
        </p:spPr>
        <p:txBody>
          <a:bodyPr wrap="square" rtlCol="0">
            <a:spAutoFit/>
          </a:bodyPr>
          <a:lstStyle/>
          <a:p>
            <a:pPr algn="just"/>
            <a:r>
              <a:rPr lang="en-US" sz="3200" dirty="0">
                <a:latin typeface="Times New Roman" panose="02020603050405020304" pitchFamily="18" charset="0"/>
                <a:cs typeface="Times New Roman" panose="02020603050405020304" pitchFamily="18" charset="0"/>
              </a:rPr>
              <a:t>Dr. Hikmat Wydad </a:t>
            </a:r>
          </a:p>
          <a:p>
            <a:pPr algn="just"/>
            <a:r>
              <a:rPr lang="en-US" sz="3200" dirty="0">
                <a:latin typeface="Times New Roman" panose="02020603050405020304" pitchFamily="18" charset="0"/>
                <a:cs typeface="Times New Roman" panose="02020603050405020304" pitchFamily="18" charset="0"/>
              </a:rPr>
              <a:t>wydadhk@gmail.com</a:t>
            </a:r>
          </a:p>
        </p:txBody>
      </p:sp>
    </p:spTree>
    <p:extLst>
      <p:ext uri="{BB962C8B-B14F-4D97-AF65-F5344CB8AC3E}">
        <p14:creationId xmlns:p14="http://schemas.microsoft.com/office/powerpoint/2010/main" val="16107675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77982" y="348499"/>
            <a:ext cx="10515600" cy="1325563"/>
          </a:xfrm>
        </p:spPr>
        <p:txBody>
          <a:bodyPr>
            <a:normAutofit fontScale="90000"/>
          </a:bodyPr>
          <a:lstStyle/>
          <a:p>
            <a:r>
              <a:rPr lang="en-US" sz="9600" b="1" u="sng" dirty="0"/>
              <a:t>Plan </a:t>
            </a:r>
          </a:p>
        </p:txBody>
      </p:sp>
      <p:sp>
        <p:nvSpPr>
          <p:cNvPr id="3" name="Espace réservé du contenu 2"/>
          <p:cNvSpPr>
            <a:spLocks noGrp="1"/>
          </p:cNvSpPr>
          <p:nvPr>
            <p:ph idx="1"/>
          </p:nvPr>
        </p:nvSpPr>
        <p:spPr>
          <a:xfrm>
            <a:off x="2761212" y="2036214"/>
            <a:ext cx="10515600" cy="4351338"/>
          </a:xfrm>
        </p:spPr>
        <p:txBody>
          <a:bodyPr>
            <a:normAutofit/>
          </a:bodyPr>
          <a:lstStyle/>
          <a:p>
            <a:r>
              <a:rPr lang="en-US" sz="4000" dirty="0"/>
              <a:t>Introduction </a:t>
            </a:r>
          </a:p>
          <a:p>
            <a:r>
              <a:rPr lang="en-US" sz="4000" dirty="0" err="1"/>
              <a:t>Épidémiologie</a:t>
            </a:r>
            <a:r>
              <a:rPr lang="en-US" sz="4000" dirty="0"/>
              <a:t> </a:t>
            </a:r>
          </a:p>
          <a:p>
            <a:r>
              <a:rPr lang="en-US" sz="4000" dirty="0">
                <a:solidFill>
                  <a:srgbClr val="C00000"/>
                </a:solidFill>
              </a:rPr>
              <a:t>Étude </a:t>
            </a:r>
            <a:r>
              <a:rPr lang="en-US" sz="4000" dirty="0" err="1">
                <a:solidFill>
                  <a:srgbClr val="C00000"/>
                </a:solidFill>
              </a:rPr>
              <a:t>sémiologique</a:t>
            </a:r>
            <a:r>
              <a:rPr lang="en-US" sz="4000" dirty="0">
                <a:solidFill>
                  <a:srgbClr val="C00000"/>
                </a:solidFill>
              </a:rPr>
              <a:t> </a:t>
            </a:r>
          </a:p>
          <a:p>
            <a:r>
              <a:rPr lang="en-US" sz="4000" dirty="0" err="1"/>
              <a:t>Étiopathogénie</a:t>
            </a:r>
            <a:r>
              <a:rPr lang="en-US" sz="4000" dirty="0"/>
              <a:t> </a:t>
            </a:r>
          </a:p>
          <a:p>
            <a:r>
              <a:rPr lang="en-US" sz="4000" dirty="0" err="1"/>
              <a:t>Prise</a:t>
            </a:r>
            <a:r>
              <a:rPr lang="en-US" sz="4000" dirty="0"/>
              <a:t> </a:t>
            </a:r>
            <a:r>
              <a:rPr lang="en-US" sz="4000" dirty="0" err="1"/>
              <a:t>en</a:t>
            </a:r>
            <a:r>
              <a:rPr lang="en-US" sz="4000" dirty="0"/>
              <a:t> charge </a:t>
            </a:r>
          </a:p>
          <a:p>
            <a:r>
              <a:rPr lang="en-US" sz="4000" dirty="0"/>
              <a:t>Conclusion </a:t>
            </a:r>
          </a:p>
          <a:p>
            <a:endParaRPr lang="en-US" sz="4000" dirty="0"/>
          </a:p>
        </p:txBody>
      </p:sp>
    </p:spTree>
    <p:extLst>
      <p:ext uri="{BB962C8B-B14F-4D97-AF65-F5344CB8AC3E}">
        <p14:creationId xmlns:p14="http://schemas.microsoft.com/office/powerpoint/2010/main" val="26980583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822802" y="-44687"/>
            <a:ext cx="7545655" cy="1200329"/>
          </a:xfrm>
          <a:prstGeom prst="rect">
            <a:avLst/>
          </a:prstGeom>
        </p:spPr>
        <p:txBody>
          <a:bodyPr wrap="none">
            <a:spAutoFit/>
          </a:bodyPr>
          <a:lstStyle/>
          <a:p>
            <a:r>
              <a:rPr lang="en-US" sz="7200" u="sng" dirty="0">
                <a:solidFill>
                  <a:srgbClr val="C00000"/>
                </a:solidFill>
                <a:latin typeface="Times New Roman" panose="02020603050405020304" pitchFamily="18" charset="0"/>
                <a:cs typeface="Times New Roman" panose="02020603050405020304" pitchFamily="18" charset="0"/>
              </a:rPr>
              <a:t>Etude </a:t>
            </a:r>
            <a:r>
              <a:rPr lang="en-US" sz="7200" u="sng" dirty="0" err="1">
                <a:solidFill>
                  <a:srgbClr val="C00000"/>
                </a:solidFill>
                <a:latin typeface="Times New Roman" panose="02020603050405020304" pitchFamily="18" charset="0"/>
                <a:cs typeface="Times New Roman" panose="02020603050405020304" pitchFamily="18" charset="0"/>
              </a:rPr>
              <a:t>sémiologique</a:t>
            </a:r>
            <a:endParaRPr lang="en-US" sz="7200" u="sng" dirty="0">
              <a:solidFill>
                <a:srgbClr val="C00000"/>
              </a:solidFill>
              <a:latin typeface="Times New Roman" panose="02020603050405020304" pitchFamily="18" charset="0"/>
              <a:cs typeface="Times New Roman" panose="02020603050405020304" pitchFamily="18" charset="0"/>
            </a:endParaRPr>
          </a:p>
        </p:txBody>
      </p:sp>
      <p:pic>
        <p:nvPicPr>
          <p:cNvPr id="1028" name="Picture 4" descr="Image result for compuls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62406" y="1346315"/>
            <a:ext cx="2857500" cy="285750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030" name="Picture 6" descr="Image result for anxiété"/>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9266" y="4000500"/>
            <a:ext cx="2857500" cy="28575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évitemen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23287" y="3048000"/>
            <a:ext cx="3810000" cy="381000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034" name="Picture 10" descr="Image result for obsessi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5819" y="-94211"/>
            <a:ext cx="2857500" cy="3981450"/>
          </a:xfrm>
          <a:prstGeom prst="rect">
            <a:avLst/>
          </a:prstGeom>
          <a:noFill/>
          <a:extLst>
            <a:ext uri="{909E8E84-426E-40DD-AFC4-6F175D3DCCD1}">
              <a14:hiddenFill xmlns:a14="http://schemas.microsoft.com/office/drawing/2010/main">
                <a:solidFill>
                  <a:srgbClr val="FFFFFF"/>
                </a:solidFill>
              </a14:hiddenFill>
            </a:ext>
          </a:extLst>
        </p:spPr>
      </p:pic>
      <p:sp>
        <p:nvSpPr>
          <p:cNvPr id="7" name="Ellipse 6"/>
          <p:cNvSpPr/>
          <p:nvPr/>
        </p:nvSpPr>
        <p:spPr>
          <a:xfrm>
            <a:off x="52881" y="443753"/>
            <a:ext cx="3939988" cy="363070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7680009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3963" y="5134325"/>
            <a:ext cx="11781906" cy="1569660"/>
          </a:xfrm>
          <a:prstGeom prst="rect">
            <a:avLst/>
          </a:prstGeom>
        </p:spPr>
        <p:txBody>
          <a:bodyPr wrap="square">
            <a:spAutoFit/>
          </a:bodyPr>
          <a:lstStyle/>
          <a:p>
            <a:pPr algn="just"/>
            <a:r>
              <a:rPr lang="fr-MA" sz="2400" dirty="0">
                <a:latin typeface="Times New Roman" panose="02020603050405020304" pitchFamily="18" charset="0"/>
                <a:cs typeface="Times New Roman" panose="02020603050405020304" pitchFamily="18" charset="0"/>
              </a:rPr>
              <a:t>Pensé </a:t>
            </a:r>
            <a:r>
              <a:rPr lang="fr-MA" sz="2400" dirty="0">
                <a:highlight>
                  <a:srgbClr val="FFFF00"/>
                </a:highlight>
                <a:latin typeface="Times New Roman" panose="02020603050405020304" pitchFamily="18" charset="0"/>
                <a:cs typeface="Times New Roman" panose="02020603050405020304" pitchFamily="18" charset="0"/>
              </a:rPr>
              <a:t>consciente</a:t>
            </a:r>
            <a:r>
              <a:rPr lang="fr-MA" sz="2400" dirty="0">
                <a:latin typeface="Times New Roman" panose="02020603050405020304" pitchFamily="18" charset="0"/>
                <a:cs typeface="Times New Roman" panose="02020603050405020304" pitchFamily="18" charset="0"/>
              </a:rPr>
              <a:t> </a:t>
            </a:r>
            <a:r>
              <a:rPr lang="fr-MA" sz="2400" dirty="0">
                <a:highlight>
                  <a:srgbClr val="FFFF00"/>
                </a:highlight>
                <a:latin typeface="Times New Roman" panose="02020603050405020304" pitchFamily="18" charset="0"/>
                <a:cs typeface="Times New Roman" panose="02020603050405020304" pitchFamily="18" charset="0"/>
              </a:rPr>
              <a:t>pénible</a:t>
            </a:r>
            <a:r>
              <a:rPr lang="fr-MA" sz="2400" dirty="0">
                <a:latin typeface="Times New Roman" panose="02020603050405020304" pitchFamily="18" charset="0"/>
                <a:cs typeface="Times New Roman" panose="02020603050405020304" pitchFamily="18" charset="0"/>
              </a:rPr>
              <a:t>, qui s’impose à l’esprit </a:t>
            </a:r>
            <a:r>
              <a:rPr lang="fr-MA" sz="2400" dirty="0">
                <a:highlight>
                  <a:srgbClr val="FFFF00"/>
                </a:highlight>
                <a:latin typeface="Times New Roman" panose="02020603050405020304" pitchFamily="18" charset="0"/>
                <a:cs typeface="Times New Roman" panose="02020603050405020304" pitchFamily="18" charset="0"/>
              </a:rPr>
              <a:t>automatiquement</a:t>
            </a:r>
            <a:r>
              <a:rPr lang="fr-MA" sz="2400" dirty="0">
                <a:latin typeface="Times New Roman" panose="02020603050405020304" pitchFamily="18" charset="0"/>
                <a:cs typeface="Times New Roman" panose="02020603050405020304" pitchFamily="18" charset="0"/>
              </a:rPr>
              <a:t>, de façon </a:t>
            </a:r>
            <a:r>
              <a:rPr lang="fr-MA" sz="2400" dirty="0">
                <a:highlight>
                  <a:srgbClr val="FFFF00"/>
                </a:highlight>
                <a:latin typeface="Times New Roman" panose="02020603050405020304" pitchFamily="18" charset="0"/>
                <a:cs typeface="Times New Roman" panose="02020603050405020304" pitchFamily="18" charset="0"/>
              </a:rPr>
              <a:t>répétitive</a:t>
            </a:r>
            <a:r>
              <a:rPr lang="fr-MA" sz="2400" dirty="0">
                <a:latin typeface="Times New Roman" panose="02020603050405020304" pitchFamily="18" charset="0"/>
                <a:cs typeface="Times New Roman" panose="02020603050405020304" pitchFamily="18" charset="0"/>
              </a:rPr>
              <a:t>, </a:t>
            </a:r>
            <a:r>
              <a:rPr lang="fr-MA" sz="2400" dirty="0">
                <a:highlight>
                  <a:srgbClr val="FFFF00"/>
                </a:highlight>
                <a:latin typeface="Times New Roman" panose="02020603050405020304" pitchFamily="18" charset="0"/>
                <a:cs typeface="Times New Roman" panose="02020603050405020304" pitchFamily="18" charset="0"/>
              </a:rPr>
              <a:t>contre</a:t>
            </a:r>
            <a:r>
              <a:rPr lang="fr-MA" sz="2400" dirty="0">
                <a:latin typeface="Times New Roman" panose="02020603050405020304" pitchFamily="18" charset="0"/>
                <a:cs typeface="Times New Roman" panose="02020603050405020304" pitchFamily="18" charset="0"/>
              </a:rPr>
              <a:t> la </a:t>
            </a:r>
            <a:r>
              <a:rPr lang="fr-MA" sz="2400" dirty="0">
                <a:highlight>
                  <a:srgbClr val="FFFF00"/>
                </a:highlight>
                <a:latin typeface="Times New Roman" panose="02020603050405020304" pitchFamily="18" charset="0"/>
                <a:cs typeface="Times New Roman" panose="02020603050405020304" pitchFamily="18" charset="0"/>
              </a:rPr>
              <a:t>volonté</a:t>
            </a:r>
            <a:r>
              <a:rPr lang="fr-MA" sz="2400" dirty="0">
                <a:latin typeface="Times New Roman" panose="02020603050405020304" pitchFamily="18" charset="0"/>
                <a:cs typeface="Times New Roman" panose="02020603050405020304" pitchFamily="18" charset="0"/>
              </a:rPr>
              <a:t>. Cette pensée concerne toujours un </a:t>
            </a:r>
            <a:r>
              <a:rPr lang="fr-MA" sz="2400" dirty="0">
                <a:highlight>
                  <a:srgbClr val="FFFF00"/>
                </a:highlight>
                <a:latin typeface="Times New Roman" panose="02020603050405020304" pitchFamily="18" charset="0"/>
                <a:cs typeface="Times New Roman" panose="02020603050405020304" pitchFamily="18" charset="0"/>
              </a:rPr>
              <a:t>événement</a:t>
            </a:r>
            <a:r>
              <a:rPr lang="fr-MA" sz="2400" dirty="0">
                <a:latin typeface="Times New Roman" panose="02020603050405020304" pitchFamily="18" charset="0"/>
                <a:cs typeface="Times New Roman" panose="02020603050405020304" pitchFamily="18" charset="0"/>
              </a:rPr>
              <a:t> </a:t>
            </a:r>
            <a:r>
              <a:rPr lang="fr-MA" sz="2400" dirty="0">
                <a:highlight>
                  <a:srgbClr val="FFFF00"/>
                </a:highlight>
                <a:latin typeface="Times New Roman" panose="02020603050405020304" pitchFamily="18" charset="0"/>
                <a:cs typeface="Times New Roman" panose="02020603050405020304" pitchFamily="18" charset="0"/>
              </a:rPr>
              <a:t>dangereux</a:t>
            </a:r>
            <a:r>
              <a:rPr lang="fr-MA" sz="2400" dirty="0">
                <a:latin typeface="Times New Roman" panose="02020603050405020304" pitchFamily="18" charset="0"/>
                <a:cs typeface="Times New Roman" panose="02020603050405020304" pitchFamily="18" charset="0"/>
              </a:rPr>
              <a:t>, plus ou moins </a:t>
            </a:r>
            <a:r>
              <a:rPr lang="fr-MA" sz="2400" dirty="0">
                <a:highlight>
                  <a:srgbClr val="FFFF00"/>
                </a:highlight>
                <a:latin typeface="Times New Roman" panose="02020603050405020304" pitchFamily="18" charset="0"/>
                <a:cs typeface="Times New Roman" panose="02020603050405020304" pitchFamily="18" charset="0"/>
              </a:rPr>
              <a:t>grave</a:t>
            </a:r>
            <a:r>
              <a:rPr lang="fr-MA" sz="2400" dirty="0">
                <a:latin typeface="Times New Roman" panose="02020603050405020304" pitchFamily="18" charset="0"/>
                <a:cs typeface="Times New Roman" panose="02020603050405020304" pitchFamily="18" charset="0"/>
              </a:rPr>
              <a:t>, que l’on pourrait provoquer si l’on n’y prend pas garde et dont il faudrait se </a:t>
            </a:r>
            <a:r>
              <a:rPr lang="fr-MA" sz="2400" dirty="0">
                <a:highlight>
                  <a:srgbClr val="FFFF00"/>
                </a:highlight>
                <a:latin typeface="Times New Roman" panose="02020603050405020304" pitchFamily="18" charset="0"/>
                <a:cs typeface="Times New Roman" panose="02020603050405020304" pitchFamily="18" charset="0"/>
              </a:rPr>
              <a:t>protéger</a:t>
            </a:r>
            <a:r>
              <a:rPr lang="fr-MA" sz="2400" dirty="0">
                <a:latin typeface="Times New Roman" panose="02020603050405020304" pitchFamily="18" charset="0"/>
                <a:cs typeface="Times New Roman" panose="02020603050405020304" pitchFamily="18" charset="0"/>
              </a:rPr>
              <a:t>. L’obsession est source </a:t>
            </a:r>
            <a:r>
              <a:rPr lang="fr-MA" sz="2400" dirty="0">
                <a:highlight>
                  <a:srgbClr val="FFFF00"/>
                </a:highlight>
                <a:latin typeface="Times New Roman" panose="02020603050405020304" pitchFamily="18" charset="0"/>
                <a:cs typeface="Times New Roman" panose="02020603050405020304" pitchFamily="18" charset="0"/>
              </a:rPr>
              <a:t>d’angoisse</a:t>
            </a:r>
            <a:r>
              <a:rPr lang="fr-MA" sz="2400" dirty="0">
                <a:latin typeface="Times New Roman" panose="02020603050405020304" pitchFamily="18" charset="0"/>
                <a:cs typeface="Times New Roman" panose="02020603050405020304" pitchFamily="18" charset="0"/>
              </a:rPr>
              <a:t> ou d’anxiété. </a:t>
            </a:r>
            <a:endParaRPr lang="en-US" sz="2400" dirty="0">
              <a:latin typeface="Times New Roman" panose="02020603050405020304" pitchFamily="18" charset="0"/>
              <a:cs typeface="Times New Roman" panose="02020603050405020304" pitchFamily="18" charset="0"/>
            </a:endParaRPr>
          </a:p>
        </p:txBody>
      </p:sp>
      <p:sp>
        <p:nvSpPr>
          <p:cNvPr id="5" name="Rectangle 4"/>
          <p:cNvSpPr/>
          <p:nvPr/>
        </p:nvSpPr>
        <p:spPr>
          <a:xfrm>
            <a:off x="3033338" y="119383"/>
            <a:ext cx="5658921" cy="1200329"/>
          </a:xfrm>
          <a:prstGeom prst="rect">
            <a:avLst/>
          </a:prstGeom>
        </p:spPr>
        <p:txBody>
          <a:bodyPr wrap="none">
            <a:spAutoFit/>
          </a:bodyPr>
          <a:lstStyle/>
          <a:p>
            <a:r>
              <a:rPr lang="fr-MA" sz="7200" dirty="0">
                <a:effectLst>
                  <a:outerShdw blurRad="38100" dist="38100" dir="2700000" algn="tl">
                    <a:srgbClr val="000000">
                      <a:alpha val="43137"/>
                    </a:srgbClr>
                  </a:outerShdw>
                </a:effectLst>
                <a:latin typeface="Jokerman" panose="04090605060D06020702" pitchFamily="82" charset="0"/>
                <a:cs typeface="Times New Roman" panose="02020603050405020304" pitchFamily="18" charset="0"/>
              </a:rPr>
              <a:t>L’obsession </a:t>
            </a:r>
            <a:endParaRPr lang="en-US" sz="7200" dirty="0">
              <a:effectLst>
                <a:outerShdw blurRad="38100" dist="38100" dir="2700000" algn="tl">
                  <a:srgbClr val="000000">
                    <a:alpha val="43137"/>
                  </a:srgbClr>
                </a:outerShdw>
              </a:effectLst>
              <a:latin typeface="Jokerman" panose="04090605060D06020702" pitchFamily="82" charset="0"/>
            </a:endParaRPr>
          </a:p>
        </p:txBody>
      </p:sp>
      <p:pic>
        <p:nvPicPr>
          <p:cNvPr id="2050" name="Picture 2" descr="Image result for obsession oc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64976" y="1438837"/>
            <a:ext cx="8027991" cy="34337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48659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679304" y="1991122"/>
            <a:ext cx="10385368" cy="4031873"/>
          </a:xfrm>
          <a:prstGeom prst="rect">
            <a:avLst/>
          </a:prstGeom>
        </p:spPr>
        <p:txBody>
          <a:bodyPr wrap="square">
            <a:spAutoFit/>
          </a:bodyPr>
          <a:lstStyle/>
          <a:p>
            <a:br>
              <a:rPr lang="fr-MA" sz="3200" dirty="0">
                <a:solidFill>
                  <a:srgbClr val="333333"/>
                </a:solidFill>
                <a:latin typeface="Times New Roman" panose="02020603050405020304" pitchFamily="18" charset="0"/>
                <a:cs typeface="Times New Roman" panose="02020603050405020304" pitchFamily="18" charset="0"/>
              </a:rPr>
            </a:br>
            <a:r>
              <a:rPr lang="fr-MA" sz="3200" dirty="0">
                <a:solidFill>
                  <a:srgbClr val="333333"/>
                </a:solidFill>
                <a:latin typeface="Times New Roman" panose="02020603050405020304" pitchFamily="18" charset="0"/>
                <a:cs typeface="Times New Roman" panose="02020603050405020304" pitchFamily="18" charset="0"/>
              </a:rPr>
              <a:t>•  La contamination</a:t>
            </a:r>
            <a:br>
              <a:rPr lang="fr-MA" sz="3200" dirty="0">
                <a:solidFill>
                  <a:srgbClr val="333333"/>
                </a:solidFill>
                <a:latin typeface="Times New Roman" panose="02020603050405020304" pitchFamily="18" charset="0"/>
                <a:cs typeface="Times New Roman" panose="02020603050405020304" pitchFamily="18" charset="0"/>
              </a:rPr>
            </a:br>
            <a:r>
              <a:rPr lang="fr-MA" sz="3200" dirty="0">
                <a:solidFill>
                  <a:srgbClr val="333333"/>
                </a:solidFill>
                <a:latin typeface="Times New Roman" panose="02020603050405020304" pitchFamily="18" charset="0"/>
                <a:cs typeface="Times New Roman" panose="02020603050405020304" pitchFamily="18" charset="0"/>
              </a:rPr>
              <a:t>•  Le doute</a:t>
            </a:r>
            <a:br>
              <a:rPr lang="fr-MA" sz="3200" dirty="0">
                <a:solidFill>
                  <a:srgbClr val="333333"/>
                </a:solidFill>
                <a:latin typeface="Times New Roman" panose="02020603050405020304" pitchFamily="18" charset="0"/>
                <a:cs typeface="Times New Roman" panose="02020603050405020304" pitchFamily="18" charset="0"/>
              </a:rPr>
            </a:br>
            <a:r>
              <a:rPr lang="fr-MA" sz="3200" dirty="0">
                <a:solidFill>
                  <a:srgbClr val="333333"/>
                </a:solidFill>
                <a:latin typeface="Times New Roman" panose="02020603050405020304" pitchFamily="18" charset="0"/>
                <a:cs typeface="Times New Roman" panose="02020603050405020304" pitchFamily="18" charset="0"/>
              </a:rPr>
              <a:t>•  L’agressivité</a:t>
            </a:r>
            <a:br>
              <a:rPr lang="fr-MA" sz="3200" dirty="0">
                <a:solidFill>
                  <a:srgbClr val="333333"/>
                </a:solidFill>
                <a:latin typeface="Times New Roman" panose="02020603050405020304" pitchFamily="18" charset="0"/>
                <a:cs typeface="Times New Roman" panose="02020603050405020304" pitchFamily="18" charset="0"/>
              </a:rPr>
            </a:br>
            <a:r>
              <a:rPr lang="fr-MA" sz="3200" dirty="0">
                <a:solidFill>
                  <a:srgbClr val="333333"/>
                </a:solidFill>
                <a:latin typeface="Times New Roman" panose="02020603050405020304" pitchFamily="18" charset="0"/>
                <a:cs typeface="Times New Roman" panose="02020603050405020304" pitchFamily="18" charset="0"/>
              </a:rPr>
              <a:t>•  L’ordre et la symétrie</a:t>
            </a:r>
            <a:br>
              <a:rPr lang="fr-MA" sz="3200" dirty="0">
                <a:solidFill>
                  <a:srgbClr val="333333"/>
                </a:solidFill>
                <a:latin typeface="Times New Roman" panose="02020603050405020304" pitchFamily="18" charset="0"/>
                <a:cs typeface="Times New Roman" panose="02020603050405020304" pitchFamily="18" charset="0"/>
              </a:rPr>
            </a:br>
            <a:r>
              <a:rPr lang="fr-MA" sz="3200" dirty="0">
                <a:solidFill>
                  <a:srgbClr val="333333"/>
                </a:solidFill>
                <a:latin typeface="Times New Roman" panose="02020603050405020304" pitchFamily="18" charset="0"/>
                <a:cs typeface="Times New Roman" panose="02020603050405020304" pitchFamily="18" charset="0"/>
              </a:rPr>
              <a:t>•  La superstition</a:t>
            </a:r>
          </a:p>
          <a:p>
            <a:r>
              <a:rPr lang="fr-MA" sz="3200" dirty="0">
                <a:solidFill>
                  <a:srgbClr val="333333"/>
                </a:solidFill>
                <a:latin typeface="Times New Roman" panose="02020603050405020304" pitchFamily="18" charset="0"/>
                <a:cs typeface="Times New Roman" panose="02020603050405020304" pitchFamily="18" charset="0"/>
              </a:rPr>
              <a:t>•  Obsessions de nature sexuelle ou religieuse</a:t>
            </a:r>
          </a:p>
          <a:p>
            <a:r>
              <a:rPr lang="fr-MA" sz="3200" dirty="0">
                <a:solidFill>
                  <a:srgbClr val="333333"/>
                </a:solidFill>
                <a:latin typeface="Times New Roman" panose="02020603050405020304" pitchFamily="18" charset="0"/>
                <a:cs typeface="Times New Roman" panose="02020603050405020304" pitchFamily="18" charset="0"/>
              </a:rPr>
              <a:t>•  </a:t>
            </a:r>
            <a:r>
              <a:rPr lang="fr-MA" sz="3200" b="0" i="0" dirty="0">
                <a:solidFill>
                  <a:srgbClr val="333333"/>
                </a:solidFill>
                <a:effectLst/>
                <a:latin typeface="Times New Roman" panose="02020603050405020304" pitchFamily="18" charset="0"/>
                <a:cs typeface="Times New Roman" panose="02020603050405020304" pitchFamily="18" charset="0"/>
              </a:rPr>
              <a:t>…</a:t>
            </a:r>
          </a:p>
        </p:txBody>
      </p:sp>
      <p:sp>
        <p:nvSpPr>
          <p:cNvPr id="5" name="Rectangle 4"/>
          <p:cNvSpPr/>
          <p:nvPr/>
        </p:nvSpPr>
        <p:spPr>
          <a:xfrm>
            <a:off x="94133" y="617208"/>
            <a:ext cx="12334252" cy="707886"/>
          </a:xfrm>
          <a:prstGeom prst="rect">
            <a:avLst/>
          </a:prstGeom>
        </p:spPr>
        <p:txBody>
          <a:bodyPr wrap="square">
            <a:spAutoFit/>
          </a:bodyPr>
          <a:lstStyle/>
          <a:p>
            <a:r>
              <a:rPr lang="fr-MA" sz="4000" dirty="0">
                <a:solidFill>
                  <a:srgbClr val="333333"/>
                </a:solidFill>
                <a:latin typeface="Times New Roman" panose="02020603050405020304" pitchFamily="18" charset="0"/>
                <a:cs typeface="Times New Roman" panose="02020603050405020304" pitchFamily="18" charset="0"/>
              </a:rPr>
              <a:t>Les thématiques des obsessions sont extrêmement variées</a:t>
            </a:r>
          </a:p>
        </p:txBody>
      </p:sp>
    </p:spTree>
    <p:extLst>
      <p:ext uri="{BB962C8B-B14F-4D97-AF65-F5344CB8AC3E}">
        <p14:creationId xmlns:p14="http://schemas.microsoft.com/office/powerpoint/2010/main" val="24371735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Rectangle 3"/>
          <p:cNvSpPr/>
          <p:nvPr/>
        </p:nvSpPr>
        <p:spPr>
          <a:xfrm>
            <a:off x="178526" y="2026145"/>
            <a:ext cx="11753007" cy="2862322"/>
          </a:xfrm>
          <a:prstGeom prst="rect">
            <a:avLst/>
          </a:prstGeom>
        </p:spPr>
        <p:txBody>
          <a:bodyPr wrap="square">
            <a:spAutoFit/>
          </a:bodyPr>
          <a:lstStyle/>
          <a:p>
            <a:pPr algn="just">
              <a:buFont typeface="+mj-lt"/>
              <a:buAutoNum type="arabicPeriod"/>
            </a:pPr>
            <a:r>
              <a:rPr lang="fr-MA" dirty="0">
                <a:solidFill>
                  <a:srgbClr val="333333"/>
                </a:solidFill>
                <a:latin typeface="Times New Roman" panose="02020603050405020304" pitchFamily="18" charset="0"/>
                <a:cs typeface="Times New Roman" panose="02020603050405020304" pitchFamily="18" charset="0"/>
              </a:rPr>
              <a:t>L’obsession peut se déclencher </a:t>
            </a:r>
            <a:r>
              <a:rPr lang="fr-MA" dirty="0">
                <a:solidFill>
                  <a:srgbClr val="333333"/>
                </a:solidFill>
                <a:highlight>
                  <a:srgbClr val="FFFF00"/>
                </a:highlight>
                <a:latin typeface="Times New Roman" panose="02020603050405020304" pitchFamily="18" charset="0"/>
                <a:cs typeface="Times New Roman" panose="02020603050405020304" pitchFamily="18" charset="0"/>
              </a:rPr>
              <a:t>spontanément</a:t>
            </a:r>
            <a:r>
              <a:rPr lang="fr-MA" dirty="0">
                <a:solidFill>
                  <a:srgbClr val="333333"/>
                </a:solidFill>
                <a:latin typeface="Times New Roman" panose="02020603050405020304" pitchFamily="18" charset="0"/>
                <a:cs typeface="Times New Roman" panose="02020603050405020304" pitchFamily="18" charset="0"/>
              </a:rPr>
              <a:t> ou à la vision d’un </a:t>
            </a:r>
            <a:r>
              <a:rPr lang="fr-MA" dirty="0">
                <a:solidFill>
                  <a:srgbClr val="333333"/>
                </a:solidFill>
                <a:highlight>
                  <a:srgbClr val="FFFF00"/>
                </a:highlight>
                <a:latin typeface="Times New Roman" panose="02020603050405020304" pitchFamily="18" charset="0"/>
                <a:cs typeface="Times New Roman" panose="02020603050405020304" pitchFamily="18" charset="0"/>
              </a:rPr>
              <a:t>stimulus</a:t>
            </a:r>
            <a:r>
              <a:rPr lang="fr-MA" dirty="0">
                <a:solidFill>
                  <a:srgbClr val="333333"/>
                </a:solidFill>
                <a:latin typeface="Times New Roman" panose="02020603050405020304" pitchFamily="18" charset="0"/>
                <a:cs typeface="Times New Roman" panose="02020603050405020304" pitchFamily="18" charset="0"/>
              </a:rPr>
              <a:t> externe </a:t>
            </a:r>
            <a:r>
              <a:rPr lang="fr-MA" dirty="0">
                <a:solidFill>
                  <a:srgbClr val="333333"/>
                </a:solidFill>
                <a:latin typeface="Times New Roman" panose="02020603050405020304" pitchFamily="18" charset="0"/>
                <a:cs typeface="Times New Roman" panose="02020603050405020304" pitchFamily="18" charset="0"/>
                <a:sym typeface="Wingdings" panose="05000000000000000000" pitchFamily="2" charset="2"/>
              </a:rPr>
              <a:t> </a:t>
            </a:r>
            <a:r>
              <a:rPr lang="fr-MA" dirty="0">
                <a:solidFill>
                  <a:srgbClr val="333333"/>
                </a:solidFill>
                <a:highlight>
                  <a:srgbClr val="FFFF00"/>
                </a:highlight>
                <a:latin typeface="Times New Roman" panose="02020603050405020304" pitchFamily="18" charset="0"/>
                <a:cs typeface="Times New Roman" panose="02020603050405020304" pitchFamily="18" charset="0"/>
              </a:rPr>
              <a:t>anxiété</a:t>
            </a:r>
            <a:r>
              <a:rPr lang="fr-MA" dirty="0">
                <a:solidFill>
                  <a:srgbClr val="333333"/>
                </a:solidFill>
                <a:latin typeface="Times New Roman" panose="02020603050405020304" pitchFamily="18" charset="0"/>
                <a:cs typeface="Times New Roman" panose="02020603050405020304" pitchFamily="18" charset="0"/>
              </a:rPr>
              <a:t> massive </a:t>
            </a:r>
            <a:r>
              <a:rPr lang="fr-MA" dirty="0">
                <a:solidFill>
                  <a:srgbClr val="333333"/>
                </a:solidFill>
                <a:latin typeface="Times New Roman" panose="02020603050405020304" pitchFamily="18" charset="0"/>
                <a:cs typeface="Times New Roman" panose="02020603050405020304" pitchFamily="18" charset="0"/>
                <a:sym typeface="Wingdings" panose="05000000000000000000" pitchFamily="2" charset="2"/>
              </a:rPr>
              <a:t> </a:t>
            </a:r>
            <a:r>
              <a:rPr lang="fr-MA" dirty="0">
                <a:solidFill>
                  <a:srgbClr val="333333"/>
                </a:solidFill>
                <a:latin typeface="Times New Roman" panose="02020603050405020304" pitchFamily="18" charset="0"/>
                <a:cs typeface="Times New Roman" panose="02020603050405020304" pitchFamily="18" charset="0"/>
              </a:rPr>
              <a:t>conduites d’évitement.</a:t>
            </a:r>
          </a:p>
          <a:p>
            <a:pPr algn="just">
              <a:buFont typeface="+mj-lt"/>
              <a:buAutoNum type="arabicPeriod"/>
            </a:pPr>
            <a:endParaRPr lang="fr-MA" dirty="0">
              <a:solidFill>
                <a:srgbClr val="333333"/>
              </a:solidFill>
              <a:latin typeface="Times New Roman" panose="02020603050405020304" pitchFamily="18" charset="0"/>
              <a:cs typeface="Times New Roman" panose="02020603050405020304" pitchFamily="18" charset="0"/>
            </a:endParaRPr>
          </a:p>
          <a:p>
            <a:pPr algn="just">
              <a:buFont typeface="+mj-lt"/>
              <a:buAutoNum type="arabicPeriod"/>
            </a:pPr>
            <a:r>
              <a:rPr lang="fr-MA" dirty="0">
                <a:solidFill>
                  <a:srgbClr val="333333"/>
                </a:solidFill>
                <a:latin typeface="Times New Roman" panose="02020603050405020304" pitchFamily="18" charset="0"/>
                <a:cs typeface="Times New Roman" panose="02020603050405020304" pitchFamily="18" charset="0"/>
              </a:rPr>
              <a:t> Le </a:t>
            </a:r>
            <a:r>
              <a:rPr lang="fr-MA" dirty="0" err="1">
                <a:solidFill>
                  <a:srgbClr val="333333"/>
                </a:solidFill>
                <a:latin typeface="Times New Roman" panose="02020603050405020304" pitchFamily="18" charset="0"/>
                <a:cs typeface="Times New Roman" panose="02020603050405020304" pitchFamily="18" charset="0"/>
              </a:rPr>
              <a:t>caractèere</a:t>
            </a:r>
            <a:r>
              <a:rPr lang="fr-MA" dirty="0">
                <a:solidFill>
                  <a:srgbClr val="333333"/>
                </a:solidFill>
                <a:latin typeface="Times New Roman" panose="02020603050405020304" pitchFamily="18" charset="0"/>
                <a:cs typeface="Times New Roman" panose="02020603050405020304" pitchFamily="18" charset="0"/>
              </a:rPr>
              <a:t> Intrusif , l’attribution interne, la critique , lutte anxieuse </a:t>
            </a:r>
            <a:r>
              <a:rPr lang="fr-MA" dirty="0">
                <a:solidFill>
                  <a:srgbClr val="333333"/>
                </a:solidFill>
                <a:latin typeface="Times New Roman" panose="02020603050405020304" pitchFamily="18" charset="0"/>
                <a:cs typeface="Times New Roman" panose="02020603050405020304" pitchFamily="18" charset="0"/>
                <a:sym typeface="Wingdings" panose="05000000000000000000" pitchFamily="2" charset="2"/>
              </a:rPr>
              <a:t> diagnostic.</a:t>
            </a:r>
            <a:endParaRPr lang="fr-MA" dirty="0">
              <a:solidFill>
                <a:srgbClr val="333333"/>
              </a:solidFill>
              <a:latin typeface="Times New Roman" panose="02020603050405020304" pitchFamily="18" charset="0"/>
              <a:cs typeface="Times New Roman" panose="02020603050405020304" pitchFamily="18" charset="0"/>
            </a:endParaRPr>
          </a:p>
          <a:p>
            <a:pPr algn="just">
              <a:buFont typeface="+mj-lt"/>
              <a:buAutoNum type="arabicPeriod"/>
            </a:pPr>
            <a:endParaRPr lang="fr-MA" dirty="0">
              <a:solidFill>
                <a:srgbClr val="333333"/>
              </a:solidFill>
              <a:latin typeface="Times New Roman" panose="02020603050405020304" pitchFamily="18" charset="0"/>
              <a:cs typeface="Times New Roman" panose="02020603050405020304" pitchFamily="18" charset="0"/>
            </a:endParaRPr>
          </a:p>
          <a:p>
            <a:pPr algn="just">
              <a:buFont typeface="+mj-lt"/>
              <a:buAutoNum type="arabicPeriod"/>
            </a:pPr>
            <a:r>
              <a:rPr lang="fr-MA" dirty="0">
                <a:solidFill>
                  <a:srgbClr val="333333"/>
                </a:solidFill>
                <a:latin typeface="Times New Roman" panose="02020603050405020304" pitchFamily="18" charset="0"/>
                <a:cs typeface="Times New Roman" panose="02020603050405020304" pitchFamily="18" charset="0"/>
              </a:rPr>
              <a:t>L’obsession de contamination peut consister en une crainte de contamination par des </a:t>
            </a:r>
            <a:r>
              <a:rPr lang="fr-MA" dirty="0">
                <a:solidFill>
                  <a:srgbClr val="FF0000"/>
                </a:solidFill>
                <a:highlight>
                  <a:srgbClr val="FFFF00"/>
                </a:highlight>
                <a:latin typeface="Times New Roman" panose="02020603050405020304" pitchFamily="18" charset="0"/>
                <a:cs typeface="Times New Roman" panose="02020603050405020304" pitchFamily="18" charset="0"/>
              </a:rPr>
              <a:t>germes</a:t>
            </a:r>
            <a:r>
              <a:rPr lang="fr-MA" dirty="0">
                <a:solidFill>
                  <a:srgbClr val="333333"/>
                </a:solidFill>
                <a:latin typeface="Times New Roman" panose="02020603050405020304" pitchFamily="18" charset="0"/>
                <a:cs typeface="Times New Roman" panose="02020603050405020304" pitchFamily="18" charset="0"/>
              </a:rPr>
              <a:t> ou des </a:t>
            </a:r>
            <a:r>
              <a:rPr lang="fr-MA" dirty="0">
                <a:solidFill>
                  <a:srgbClr val="FF0000"/>
                </a:solidFill>
                <a:highlight>
                  <a:srgbClr val="FFFF00"/>
                </a:highlight>
                <a:latin typeface="Times New Roman" panose="02020603050405020304" pitchFamily="18" charset="0"/>
                <a:cs typeface="Times New Roman" panose="02020603050405020304" pitchFamily="18" charset="0"/>
              </a:rPr>
              <a:t>irradiations</a:t>
            </a:r>
            <a:r>
              <a:rPr lang="fr-MA" dirty="0">
                <a:solidFill>
                  <a:srgbClr val="333333"/>
                </a:solidFill>
                <a:latin typeface="Times New Roman" panose="02020603050405020304" pitchFamily="18" charset="0"/>
                <a:cs typeface="Times New Roman" panose="02020603050405020304" pitchFamily="18" charset="0"/>
              </a:rPr>
              <a:t> ayant pour conséquence des </a:t>
            </a:r>
            <a:r>
              <a:rPr lang="fr-MA" dirty="0">
                <a:solidFill>
                  <a:srgbClr val="333333"/>
                </a:solidFill>
                <a:highlight>
                  <a:srgbClr val="FFFF00"/>
                </a:highlight>
                <a:latin typeface="Times New Roman" panose="02020603050405020304" pitchFamily="18" charset="0"/>
                <a:cs typeface="Times New Roman" panose="02020603050405020304" pitchFamily="18" charset="0"/>
              </a:rPr>
              <a:t>maladies</a:t>
            </a:r>
            <a:r>
              <a:rPr lang="fr-MA" dirty="0">
                <a:solidFill>
                  <a:srgbClr val="333333"/>
                </a:solidFill>
                <a:latin typeface="Times New Roman" panose="02020603050405020304" pitchFamily="18" charset="0"/>
                <a:cs typeface="Times New Roman" panose="02020603050405020304" pitchFamily="18" charset="0"/>
              </a:rPr>
              <a:t> considérées par le patient comme graves et mortelles. </a:t>
            </a:r>
          </a:p>
          <a:p>
            <a:pPr algn="just">
              <a:buFont typeface="+mj-lt"/>
              <a:buAutoNum type="arabicPeriod"/>
            </a:pPr>
            <a:endParaRPr lang="fr-MA" dirty="0">
              <a:solidFill>
                <a:srgbClr val="333333"/>
              </a:solidFill>
              <a:latin typeface="Times New Roman" panose="02020603050405020304" pitchFamily="18" charset="0"/>
              <a:cs typeface="Times New Roman" panose="02020603050405020304" pitchFamily="18" charset="0"/>
            </a:endParaRPr>
          </a:p>
          <a:p>
            <a:pPr algn="just">
              <a:buFont typeface="+mj-lt"/>
              <a:buAutoNum type="arabicPeriod"/>
            </a:pPr>
            <a:r>
              <a:rPr lang="fr-MA" dirty="0">
                <a:solidFill>
                  <a:srgbClr val="333333"/>
                </a:solidFill>
                <a:latin typeface="Times New Roman" panose="02020603050405020304" pitchFamily="18" charset="0"/>
                <a:cs typeface="Times New Roman" panose="02020603050405020304" pitchFamily="18" charset="0"/>
              </a:rPr>
              <a:t>Le mode de contamination est principalement le </a:t>
            </a:r>
            <a:r>
              <a:rPr lang="fr-MA" dirty="0">
                <a:solidFill>
                  <a:srgbClr val="333333"/>
                </a:solidFill>
                <a:highlight>
                  <a:srgbClr val="FFFF00"/>
                </a:highlight>
                <a:latin typeface="Times New Roman" panose="02020603050405020304" pitchFamily="18" charset="0"/>
                <a:cs typeface="Times New Roman" panose="02020603050405020304" pitchFamily="18" charset="0"/>
              </a:rPr>
              <a:t>toucher</a:t>
            </a:r>
            <a:r>
              <a:rPr lang="fr-MA" dirty="0">
                <a:solidFill>
                  <a:srgbClr val="333333"/>
                </a:solidFill>
                <a:latin typeface="Times New Roman" panose="02020603050405020304" pitchFamily="18" charset="0"/>
                <a:cs typeface="Times New Roman" panose="02020603050405020304" pitchFamily="18" charset="0"/>
              </a:rPr>
              <a:t>. Le contact physique avec l’agent contaminant va s’accompagner de rituels et de compulsions.</a:t>
            </a:r>
            <a:endParaRPr lang="fr-MA" b="0" i="0" dirty="0">
              <a:solidFill>
                <a:srgbClr val="333333"/>
              </a:solidFill>
              <a:effectLst/>
              <a:latin typeface="Times New Roman" panose="02020603050405020304" pitchFamily="18" charset="0"/>
              <a:cs typeface="Times New Roman" panose="02020603050405020304" pitchFamily="18" charset="0"/>
            </a:endParaRPr>
          </a:p>
        </p:txBody>
      </p:sp>
      <p:sp>
        <p:nvSpPr>
          <p:cNvPr id="5" name="Rectangle 4"/>
          <p:cNvSpPr/>
          <p:nvPr/>
        </p:nvSpPr>
        <p:spPr>
          <a:xfrm>
            <a:off x="4011315" y="355221"/>
            <a:ext cx="3429144" cy="646331"/>
          </a:xfrm>
          <a:prstGeom prst="rect">
            <a:avLst/>
          </a:prstGeom>
        </p:spPr>
        <p:txBody>
          <a:bodyPr wrap="none">
            <a:spAutoFit/>
          </a:bodyPr>
          <a:lstStyle/>
          <a:p>
            <a:r>
              <a:rPr lang="fr-MA" sz="3600" u="sng" dirty="0">
                <a:solidFill>
                  <a:srgbClr val="333333"/>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La contamination</a:t>
            </a:r>
            <a:endParaRPr lang="en-US" sz="3600"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6" name="AutoShape 2" descr="Image result for saleté"/>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4" descr="Image result for saleté"/>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078" name="Picture 6" descr="Image result for microb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25644" y="1"/>
            <a:ext cx="2366356" cy="1676732"/>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Image result for microbe clipar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766" y="72829"/>
            <a:ext cx="1645197" cy="1531075"/>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Image result for microbe clipar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56514" y="5097355"/>
            <a:ext cx="1935486" cy="1760645"/>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descr="Image result for microbe clipart"/>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5132117"/>
            <a:ext cx="2021259" cy="1691120"/>
          </a:xfrm>
          <a:prstGeom prst="rect">
            <a:avLst/>
          </a:prstGeom>
          <a:noFill/>
          <a:extLst>
            <a:ext uri="{909E8E84-426E-40DD-AFC4-6F175D3DCCD1}">
              <a14:hiddenFill xmlns:a14="http://schemas.microsoft.com/office/drawing/2010/main">
                <a:solidFill>
                  <a:srgbClr val="FFFFFF"/>
                </a:solidFill>
              </a14:hiddenFill>
            </a:ext>
          </a:extLst>
        </p:spPr>
      </p:pic>
      <p:pic>
        <p:nvPicPr>
          <p:cNvPr id="3086" name="Picture 14" descr="Image result for microbe clipart"/>
          <p:cNvPicPr>
            <a:picLocks noChangeAspect="1" noChangeArrowheads="1"/>
          </p:cNvPicPr>
          <p:nvPr/>
        </p:nvPicPr>
        <p:blipFill>
          <a:blip r:embed="rId7">
            <a:extLst>
              <a:ext uri="{BEBA8EAE-BF5A-486C-A8C5-ECC9F3942E4B}">
                <a14:imgProps xmlns:a14="http://schemas.microsoft.com/office/drawing/2010/main">
                  <a14:imgLayer r:embed="rId8">
                    <a14:imgEffect>
                      <a14:saturation sat="193000"/>
                    </a14:imgEffect>
                  </a14:imgLayer>
                </a14:imgProps>
              </a:ext>
              <a:ext uri="{28A0092B-C50C-407E-A947-70E740481C1C}">
                <a14:useLocalDpi xmlns:a14="http://schemas.microsoft.com/office/drawing/2010/main" val="0"/>
              </a:ext>
            </a:extLst>
          </a:blip>
          <a:srcRect/>
          <a:stretch>
            <a:fillRect/>
          </a:stretch>
        </p:blipFill>
        <p:spPr bwMode="auto">
          <a:xfrm>
            <a:off x="5481503" y="4848420"/>
            <a:ext cx="1228994" cy="19345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74447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38200" y="214656"/>
            <a:ext cx="9268598" cy="1034207"/>
          </a:xfrm>
        </p:spPr>
        <p:txBody>
          <a:bodyPr>
            <a:normAutofit fontScale="90000"/>
          </a:bodyPr>
          <a:lstStyle/>
          <a:p>
            <a:pPr algn="ctr"/>
            <a:r>
              <a:rPr lang="fr-MA" u="sng" dirty="0">
                <a:solidFill>
                  <a:srgbClr val="333333"/>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Le doute</a:t>
            </a:r>
            <a:br>
              <a:rPr lang="en-US"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endParaRPr lang="en-US" dirty="0"/>
          </a:p>
        </p:txBody>
      </p:sp>
      <p:sp>
        <p:nvSpPr>
          <p:cNvPr id="4" name="Rectangle 3"/>
          <p:cNvSpPr/>
          <p:nvPr/>
        </p:nvSpPr>
        <p:spPr>
          <a:xfrm>
            <a:off x="493223" y="1859340"/>
            <a:ext cx="11366268" cy="646331"/>
          </a:xfrm>
          <a:prstGeom prst="rect">
            <a:avLst/>
          </a:prstGeom>
        </p:spPr>
        <p:txBody>
          <a:bodyPr wrap="square">
            <a:spAutoFit/>
          </a:bodyPr>
          <a:lstStyle/>
          <a:p>
            <a:endParaRPr lang="fr-MA" dirty="0">
              <a:solidFill>
                <a:srgbClr val="333333"/>
              </a:solidFill>
              <a:latin typeface="Times New Roman" panose="02020603050405020304" pitchFamily="18" charset="0"/>
              <a:cs typeface="Times New Roman" panose="02020603050405020304" pitchFamily="18" charset="0"/>
            </a:endParaRPr>
          </a:p>
          <a:p>
            <a:pPr>
              <a:buFont typeface="+mj-lt"/>
              <a:buAutoNum type="arabicPeriod"/>
            </a:pPr>
            <a:endParaRPr lang="fr-MA" dirty="0">
              <a:solidFill>
                <a:srgbClr val="333333"/>
              </a:solidFill>
              <a:latin typeface="Times New Roman" panose="02020603050405020304" pitchFamily="18" charset="0"/>
              <a:cs typeface="Times New Roman" panose="02020603050405020304" pitchFamily="18" charset="0"/>
            </a:endParaRPr>
          </a:p>
        </p:txBody>
      </p:sp>
      <p:pic>
        <p:nvPicPr>
          <p:cNvPr id="4098" name="Picture 2" descr="Image result for did i close the doo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0" y="3225338"/>
            <a:ext cx="3810000" cy="381000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4100" name="Picture 4" descr="Image result for prayer musli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610793"/>
            <a:ext cx="3371851" cy="2247207"/>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4102" name="Picture 6" descr="Image result for ablution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611" y="1770449"/>
            <a:ext cx="2993033" cy="2025361"/>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4104" name="Picture 8" descr="Image result for acciden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50808" y="1579269"/>
            <a:ext cx="3608030" cy="2036791"/>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4106" name="Picture 10" descr="Image result for boite à gaz"/>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69919" y="42390"/>
            <a:ext cx="3073758" cy="3073758"/>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Image result for exemples d'obsession toc"/>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050805" y="4164495"/>
            <a:ext cx="3611561" cy="2708671"/>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18670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872555" y="168624"/>
            <a:ext cx="2553199" cy="646331"/>
          </a:xfrm>
          <a:prstGeom prst="rect">
            <a:avLst/>
          </a:prstGeom>
        </p:spPr>
        <p:txBody>
          <a:bodyPr wrap="none">
            <a:spAutoFit/>
          </a:bodyPr>
          <a:lstStyle/>
          <a:p>
            <a:r>
              <a:rPr lang="fr-MA" sz="3600" u="sng" dirty="0">
                <a:solidFill>
                  <a:srgbClr val="333333"/>
                </a:solidFill>
                <a:latin typeface="Times New Roman" panose="02020603050405020304" pitchFamily="18" charset="0"/>
                <a:cs typeface="Times New Roman" panose="02020603050405020304" pitchFamily="18" charset="0"/>
              </a:rPr>
              <a:t>L’agressivité</a:t>
            </a:r>
            <a:endParaRPr lang="en-US" sz="3600" u="sng" dirty="0">
              <a:latin typeface="Times New Roman" panose="02020603050405020304" pitchFamily="18" charset="0"/>
              <a:cs typeface="Times New Roman" panose="02020603050405020304" pitchFamily="18" charset="0"/>
            </a:endParaRPr>
          </a:p>
        </p:txBody>
      </p:sp>
      <p:pic>
        <p:nvPicPr>
          <p:cNvPr id="5122" name="Picture 2" descr="TOC - Obsessions agressives ou phobies d’impuls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85266" y="60347"/>
            <a:ext cx="4261658" cy="4129072"/>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325915" y="1555534"/>
            <a:ext cx="7697623" cy="5016758"/>
          </a:xfrm>
          <a:prstGeom prst="rect">
            <a:avLst/>
          </a:prstGeom>
        </p:spPr>
        <p:txBody>
          <a:bodyPr wrap="square">
            <a:spAutoFit/>
          </a:bodyPr>
          <a:lstStyle/>
          <a:p>
            <a:pPr algn="just">
              <a:buFont typeface="+mj-lt"/>
              <a:buAutoNum type="arabicPeriod"/>
            </a:pPr>
            <a:r>
              <a:rPr lang="fr-MA" sz="2000" dirty="0">
                <a:solidFill>
                  <a:srgbClr val="333333"/>
                </a:solidFill>
                <a:latin typeface="Times New Roman" panose="02020603050405020304" pitchFamily="18" charset="0"/>
                <a:cs typeface="Times New Roman" panose="02020603050405020304" pitchFamily="18" charset="0"/>
              </a:rPr>
              <a:t>Les obsessions agressives ou phobies </a:t>
            </a:r>
            <a:r>
              <a:rPr lang="fr-MA" sz="2000" dirty="0">
                <a:solidFill>
                  <a:srgbClr val="333333"/>
                </a:solidFill>
                <a:highlight>
                  <a:srgbClr val="FFFF00"/>
                </a:highlight>
                <a:latin typeface="Times New Roman" panose="02020603050405020304" pitchFamily="18" charset="0"/>
                <a:cs typeface="Times New Roman" panose="02020603050405020304" pitchFamily="18" charset="0"/>
              </a:rPr>
              <a:t>d’impulsion</a:t>
            </a:r>
            <a:r>
              <a:rPr lang="fr-MA" sz="2000" dirty="0">
                <a:solidFill>
                  <a:srgbClr val="333333"/>
                </a:solidFill>
                <a:latin typeface="Times New Roman" panose="02020603050405020304" pitchFamily="18" charset="0"/>
                <a:cs typeface="Times New Roman" panose="02020603050405020304" pitchFamily="18" charset="0"/>
              </a:rPr>
              <a:t> consistent en des </a:t>
            </a:r>
            <a:r>
              <a:rPr lang="fr-MA" sz="2000" dirty="0">
                <a:solidFill>
                  <a:srgbClr val="333333"/>
                </a:solidFill>
                <a:highlight>
                  <a:srgbClr val="FFFF00"/>
                </a:highlight>
                <a:latin typeface="Times New Roman" panose="02020603050405020304" pitchFamily="18" charset="0"/>
                <a:cs typeface="Times New Roman" panose="02020603050405020304" pitchFamily="18" charset="0"/>
              </a:rPr>
              <a:t>craintes</a:t>
            </a:r>
            <a:r>
              <a:rPr lang="fr-MA" sz="2000" dirty="0">
                <a:solidFill>
                  <a:srgbClr val="333333"/>
                </a:solidFill>
                <a:latin typeface="Times New Roman" panose="02020603050405020304" pitchFamily="18" charset="0"/>
                <a:cs typeface="Times New Roman" panose="02020603050405020304" pitchFamily="18" charset="0"/>
              </a:rPr>
              <a:t> </a:t>
            </a:r>
            <a:r>
              <a:rPr lang="fr-MA" sz="2000" dirty="0">
                <a:solidFill>
                  <a:srgbClr val="333333"/>
                </a:solidFill>
                <a:highlight>
                  <a:srgbClr val="FFFF00"/>
                </a:highlight>
                <a:latin typeface="Times New Roman" panose="02020603050405020304" pitchFamily="18" charset="0"/>
                <a:cs typeface="Times New Roman" panose="02020603050405020304" pitchFamily="18" charset="0"/>
              </a:rPr>
              <a:t>d’agresser</a:t>
            </a:r>
            <a:r>
              <a:rPr lang="fr-MA" sz="2000" dirty="0">
                <a:solidFill>
                  <a:srgbClr val="333333"/>
                </a:solidFill>
                <a:latin typeface="Times New Roman" panose="02020603050405020304" pitchFamily="18" charset="0"/>
                <a:cs typeface="Times New Roman" panose="02020603050405020304" pitchFamily="18" charset="0"/>
              </a:rPr>
              <a:t>, </a:t>
            </a:r>
            <a:r>
              <a:rPr lang="fr-MA" sz="2000" dirty="0">
                <a:solidFill>
                  <a:srgbClr val="333333"/>
                </a:solidFill>
                <a:highlight>
                  <a:srgbClr val="FFFF00"/>
                </a:highlight>
                <a:latin typeface="Times New Roman" panose="02020603050405020304" pitchFamily="18" charset="0"/>
                <a:cs typeface="Times New Roman" panose="02020603050405020304" pitchFamily="18" charset="0"/>
              </a:rPr>
              <a:t>tuer</a:t>
            </a:r>
            <a:r>
              <a:rPr lang="fr-MA" sz="2000" dirty="0">
                <a:solidFill>
                  <a:srgbClr val="333333"/>
                </a:solidFill>
                <a:latin typeface="Times New Roman" panose="02020603050405020304" pitchFamily="18" charset="0"/>
                <a:cs typeface="Times New Roman" panose="02020603050405020304" pitchFamily="18" charset="0"/>
              </a:rPr>
              <a:t>, </a:t>
            </a:r>
            <a:r>
              <a:rPr lang="fr-MA" sz="2000" dirty="0">
                <a:solidFill>
                  <a:srgbClr val="333333"/>
                </a:solidFill>
                <a:highlight>
                  <a:srgbClr val="FFFF00"/>
                </a:highlight>
                <a:latin typeface="Times New Roman" panose="02020603050405020304" pitchFamily="18" charset="0"/>
                <a:cs typeface="Times New Roman" panose="02020603050405020304" pitchFamily="18" charset="0"/>
              </a:rPr>
              <a:t>violenter</a:t>
            </a:r>
            <a:r>
              <a:rPr lang="fr-MA" sz="2000" dirty="0">
                <a:solidFill>
                  <a:srgbClr val="333333"/>
                </a:solidFill>
                <a:latin typeface="Times New Roman" panose="02020603050405020304" pitchFamily="18" charset="0"/>
                <a:cs typeface="Times New Roman" panose="02020603050405020304" pitchFamily="18" charset="0"/>
              </a:rPr>
              <a:t> ou </a:t>
            </a:r>
            <a:r>
              <a:rPr lang="fr-MA" sz="2000" dirty="0">
                <a:solidFill>
                  <a:srgbClr val="333333"/>
                </a:solidFill>
                <a:highlight>
                  <a:srgbClr val="FFFF00"/>
                </a:highlight>
                <a:latin typeface="Times New Roman" panose="02020603050405020304" pitchFamily="18" charset="0"/>
                <a:cs typeface="Times New Roman" panose="02020603050405020304" pitchFamily="18" charset="0"/>
              </a:rPr>
              <a:t>violer</a:t>
            </a:r>
            <a:r>
              <a:rPr lang="fr-MA" sz="2000" dirty="0">
                <a:solidFill>
                  <a:srgbClr val="333333"/>
                </a:solidFill>
                <a:latin typeface="Times New Roman" panose="02020603050405020304" pitchFamily="18" charset="0"/>
                <a:cs typeface="Times New Roman" panose="02020603050405020304" pitchFamily="18" charset="0"/>
              </a:rPr>
              <a:t> des personnes </a:t>
            </a:r>
            <a:r>
              <a:rPr lang="fr-MA" sz="2000" dirty="0">
                <a:solidFill>
                  <a:srgbClr val="333333"/>
                </a:solidFill>
                <a:latin typeface="Times New Roman" panose="02020603050405020304" pitchFamily="18" charset="0"/>
                <a:cs typeface="Times New Roman" panose="02020603050405020304" pitchFamily="18" charset="0"/>
                <a:sym typeface="Wingdings" panose="05000000000000000000" pitchFamily="2" charset="2"/>
              </a:rPr>
              <a:t></a:t>
            </a:r>
            <a:r>
              <a:rPr lang="fr-MA" sz="2000" dirty="0">
                <a:solidFill>
                  <a:srgbClr val="333333"/>
                </a:solidFill>
                <a:latin typeface="Times New Roman" panose="02020603050405020304" pitchFamily="18" charset="0"/>
                <a:cs typeface="Times New Roman" panose="02020603050405020304" pitchFamily="18" charset="0"/>
              </a:rPr>
              <a:t> peur intense + culpabilité.</a:t>
            </a:r>
          </a:p>
          <a:p>
            <a:pPr algn="just">
              <a:buFont typeface="+mj-lt"/>
              <a:buAutoNum type="arabicPeriod"/>
            </a:pPr>
            <a:endParaRPr lang="fr-MA" sz="2000" dirty="0">
              <a:solidFill>
                <a:srgbClr val="333333"/>
              </a:solidFill>
              <a:latin typeface="Times New Roman" panose="02020603050405020304" pitchFamily="18" charset="0"/>
              <a:cs typeface="Times New Roman" panose="02020603050405020304" pitchFamily="18" charset="0"/>
            </a:endParaRPr>
          </a:p>
          <a:p>
            <a:pPr algn="just">
              <a:buFont typeface="+mj-lt"/>
              <a:buAutoNum type="arabicPeriod"/>
            </a:pPr>
            <a:r>
              <a:rPr lang="fr-MA" sz="2000" dirty="0">
                <a:solidFill>
                  <a:srgbClr val="333333"/>
                </a:solidFill>
                <a:highlight>
                  <a:srgbClr val="FFFF00"/>
                </a:highlight>
                <a:latin typeface="Times New Roman" panose="02020603050405020304" pitchFamily="18" charset="0"/>
                <a:cs typeface="Times New Roman" panose="02020603050405020304" pitchFamily="18" charset="0"/>
              </a:rPr>
              <a:t>Honte</a:t>
            </a:r>
            <a:r>
              <a:rPr lang="fr-MA" sz="2000" dirty="0">
                <a:solidFill>
                  <a:srgbClr val="333333"/>
                </a:solidFill>
                <a:latin typeface="Times New Roman" panose="02020603050405020304" pitchFamily="18" charset="0"/>
                <a:cs typeface="Times New Roman" panose="02020603050405020304" pitchFamily="18" charset="0"/>
              </a:rPr>
              <a:t> </a:t>
            </a:r>
            <a:r>
              <a:rPr lang="fr-MA" sz="2000" dirty="0">
                <a:solidFill>
                  <a:srgbClr val="333333"/>
                </a:solidFill>
                <a:latin typeface="Times New Roman" panose="02020603050405020304" pitchFamily="18" charset="0"/>
                <a:cs typeface="Times New Roman" panose="02020603050405020304" pitchFamily="18" charset="0"/>
                <a:sym typeface="Wingdings" panose="05000000000000000000" pitchFamily="2" charset="2"/>
              </a:rPr>
              <a:t> retard diagnostic!</a:t>
            </a:r>
          </a:p>
          <a:p>
            <a:pPr algn="just">
              <a:buFont typeface="+mj-lt"/>
              <a:buAutoNum type="arabicPeriod"/>
            </a:pPr>
            <a:endParaRPr lang="fr-MA" sz="2000" dirty="0">
              <a:solidFill>
                <a:srgbClr val="333333"/>
              </a:solidFill>
              <a:latin typeface="Times New Roman" panose="02020603050405020304" pitchFamily="18" charset="0"/>
              <a:cs typeface="Times New Roman" panose="02020603050405020304" pitchFamily="18" charset="0"/>
            </a:endParaRPr>
          </a:p>
          <a:p>
            <a:pPr algn="just">
              <a:buFont typeface="+mj-lt"/>
              <a:buAutoNum type="arabicPeriod"/>
            </a:pPr>
            <a:r>
              <a:rPr lang="fr-MA" sz="2000" dirty="0">
                <a:solidFill>
                  <a:srgbClr val="333333"/>
                </a:solidFill>
                <a:latin typeface="Times New Roman" panose="02020603050405020304" pitchFamily="18" charset="0"/>
                <a:cs typeface="Times New Roman" panose="02020603050405020304" pitchFamily="18" charset="0"/>
              </a:rPr>
              <a:t>Le patient </a:t>
            </a:r>
            <a:r>
              <a:rPr lang="fr-MA" sz="2000" dirty="0">
                <a:solidFill>
                  <a:srgbClr val="333333"/>
                </a:solidFill>
                <a:highlight>
                  <a:srgbClr val="FFFF00"/>
                </a:highlight>
                <a:latin typeface="Times New Roman" panose="02020603050405020304" pitchFamily="18" charset="0"/>
                <a:cs typeface="Times New Roman" panose="02020603050405020304" pitchFamily="18" charset="0"/>
              </a:rPr>
              <a:t>craint</a:t>
            </a:r>
            <a:r>
              <a:rPr lang="fr-MA" sz="2000" dirty="0">
                <a:solidFill>
                  <a:srgbClr val="333333"/>
                </a:solidFill>
                <a:latin typeface="Times New Roman" panose="02020603050405020304" pitchFamily="18" charset="0"/>
                <a:cs typeface="Times New Roman" panose="02020603050405020304" pitchFamily="18" charset="0"/>
              </a:rPr>
              <a:t> un </a:t>
            </a:r>
            <a:r>
              <a:rPr lang="fr-MA" sz="2000" dirty="0">
                <a:solidFill>
                  <a:srgbClr val="333333"/>
                </a:solidFill>
                <a:highlight>
                  <a:srgbClr val="FFFF00"/>
                </a:highlight>
                <a:latin typeface="Times New Roman" panose="02020603050405020304" pitchFamily="18" charset="0"/>
                <a:cs typeface="Times New Roman" panose="02020603050405020304" pitchFamily="18" charset="0"/>
              </a:rPr>
              <a:t>passage</a:t>
            </a:r>
            <a:r>
              <a:rPr lang="fr-MA" sz="2000" dirty="0">
                <a:solidFill>
                  <a:srgbClr val="333333"/>
                </a:solidFill>
                <a:latin typeface="Times New Roman" panose="02020603050405020304" pitchFamily="18" charset="0"/>
                <a:cs typeface="Times New Roman" panose="02020603050405020304" pitchFamily="18" charset="0"/>
              </a:rPr>
              <a:t> à l’acte ou tout simplement, juge inacceptable d’après sa propre morale d’avoir ce type de pensées. </a:t>
            </a:r>
          </a:p>
          <a:p>
            <a:pPr algn="just">
              <a:buFont typeface="+mj-lt"/>
              <a:buAutoNum type="arabicPeriod"/>
            </a:pPr>
            <a:endParaRPr lang="fr-MA" sz="2000" dirty="0">
              <a:solidFill>
                <a:srgbClr val="333333"/>
              </a:solidFill>
              <a:latin typeface="Times New Roman" panose="02020603050405020304" pitchFamily="18" charset="0"/>
              <a:cs typeface="Times New Roman" panose="02020603050405020304" pitchFamily="18" charset="0"/>
            </a:endParaRPr>
          </a:p>
          <a:p>
            <a:pPr algn="just">
              <a:buFont typeface="+mj-lt"/>
              <a:buAutoNum type="arabicPeriod"/>
            </a:pPr>
            <a:r>
              <a:rPr lang="fr-MA" sz="2000" dirty="0">
                <a:solidFill>
                  <a:srgbClr val="333333"/>
                </a:solidFill>
                <a:latin typeface="Times New Roman" panose="02020603050405020304" pitchFamily="18" charset="0"/>
                <a:cs typeface="Times New Roman" panose="02020603050405020304" pitchFamily="18" charset="0"/>
              </a:rPr>
              <a:t>Ce type d’obsession </a:t>
            </a:r>
            <a:r>
              <a:rPr lang="fr-MA" sz="2000" b="1" dirty="0">
                <a:solidFill>
                  <a:srgbClr val="333333"/>
                </a:solidFill>
                <a:latin typeface="Times New Roman" panose="02020603050405020304" pitchFamily="18" charset="0"/>
                <a:cs typeface="Times New Roman" panose="02020603050405020304" pitchFamily="18" charset="0"/>
              </a:rPr>
              <a:t>s’accompagne rarement de compulsions</a:t>
            </a:r>
            <a:r>
              <a:rPr lang="fr-MA" sz="2000" dirty="0">
                <a:solidFill>
                  <a:srgbClr val="333333"/>
                </a:solidFill>
                <a:latin typeface="Times New Roman" panose="02020603050405020304" pitchFamily="18" charset="0"/>
                <a:cs typeface="Times New Roman" panose="02020603050405020304" pitchFamily="18" charset="0"/>
              </a:rPr>
              <a:t> mais plus fréquemment de </a:t>
            </a:r>
            <a:r>
              <a:rPr lang="fr-MA" sz="2000" b="1" dirty="0">
                <a:solidFill>
                  <a:srgbClr val="333333"/>
                </a:solidFill>
                <a:highlight>
                  <a:srgbClr val="FFFF00"/>
                </a:highlight>
                <a:latin typeface="Times New Roman" panose="02020603050405020304" pitchFamily="18" charset="0"/>
                <a:cs typeface="Times New Roman" panose="02020603050405020304" pitchFamily="18" charset="0"/>
              </a:rPr>
              <a:t>conduites d’évitement</a:t>
            </a:r>
            <a:r>
              <a:rPr lang="fr-MA" sz="2000" dirty="0">
                <a:solidFill>
                  <a:srgbClr val="333333"/>
                </a:solidFill>
                <a:latin typeface="Times New Roman" panose="02020603050405020304" pitchFamily="18" charset="0"/>
                <a:cs typeface="Times New Roman" panose="02020603050405020304" pitchFamily="18" charset="0"/>
              </a:rPr>
              <a:t>, comme par exemple l’évitement de situations considérées comme dangereuses : conduire une voiture par peur d’écraser quelqu’un ; être en présence d’un enfant par peur d’avoir des pensées de nature sexuelle à son encontre ; tenir un couteau ou un objet contondant en présence d’un tiers de peur de passer à l’acte…</a:t>
            </a:r>
            <a:endParaRPr lang="fr-MA" sz="2000" b="0" i="0" dirty="0">
              <a:solidFill>
                <a:srgbClr val="333333"/>
              </a:solidFill>
              <a:effectLst/>
              <a:latin typeface="Times New Roman" panose="02020603050405020304" pitchFamily="18" charset="0"/>
              <a:cs typeface="Times New Roman" panose="02020603050405020304" pitchFamily="18" charset="0"/>
            </a:endParaRPr>
          </a:p>
        </p:txBody>
      </p:sp>
      <p:pic>
        <p:nvPicPr>
          <p:cNvPr id="5124" name="Picture 4" descr="Image result for phobie d'impulsivité"/>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681348">
            <a:off x="9370502" y="4382517"/>
            <a:ext cx="1429460" cy="21416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34624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Image result for phobie d'impulsivité gros mot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6365" y="3792828"/>
            <a:ext cx="6958478" cy="3065172"/>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21270" y="491343"/>
            <a:ext cx="3609975" cy="3009900"/>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Image result for gros mot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552557"/>
            <a:ext cx="4686032" cy="2811619"/>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Image result for doigt d'honneu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34968" y="415492"/>
            <a:ext cx="2209398" cy="30857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294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en-US"/>
          </a:p>
        </p:txBody>
      </p:sp>
      <p:sp>
        <p:nvSpPr>
          <p:cNvPr id="3" name="Espace réservé du contenu 2"/>
          <p:cNvSpPr>
            <a:spLocks noGrp="1"/>
          </p:cNvSpPr>
          <p:nvPr>
            <p:ph idx="1"/>
          </p:nvPr>
        </p:nvSpPr>
        <p:spPr/>
        <p:txBody>
          <a:bodyPr/>
          <a:lstStyle/>
          <a:p>
            <a:endParaRPr lang="en-US"/>
          </a:p>
        </p:txBody>
      </p:sp>
      <p:pic>
        <p:nvPicPr>
          <p:cNvPr id="4" name="Picture 2" descr="Image result for obsession oc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95431"/>
            <a:ext cx="11958404" cy="53028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1896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89996" y="385223"/>
            <a:ext cx="4156202" cy="646331"/>
          </a:xfrm>
          <a:prstGeom prst="rect">
            <a:avLst/>
          </a:prstGeom>
        </p:spPr>
        <p:txBody>
          <a:bodyPr wrap="none">
            <a:spAutoFit/>
          </a:bodyPr>
          <a:lstStyle/>
          <a:p>
            <a:r>
              <a:rPr lang="fr-MA" sz="3600" u="sng" dirty="0">
                <a:solidFill>
                  <a:srgbClr val="333333"/>
                </a:solidFill>
                <a:latin typeface="Times New Roman" panose="02020603050405020304" pitchFamily="18" charset="0"/>
                <a:cs typeface="Times New Roman" panose="02020603050405020304" pitchFamily="18" charset="0"/>
              </a:rPr>
              <a:t>L’ordre et la symétrie</a:t>
            </a:r>
            <a:endParaRPr lang="en-US" sz="3600" u="sng" dirty="0">
              <a:latin typeface="Times New Roman" panose="02020603050405020304" pitchFamily="18" charset="0"/>
              <a:cs typeface="Times New Roman" panose="02020603050405020304" pitchFamily="18" charset="0"/>
            </a:endParaRPr>
          </a:p>
        </p:txBody>
      </p:sp>
      <p:pic>
        <p:nvPicPr>
          <p:cNvPr id="5" name="Picture 2" descr="Image result for oc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12169" y="1"/>
            <a:ext cx="4979831" cy="320179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289996" y="2129695"/>
            <a:ext cx="6735429" cy="2677656"/>
          </a:xfrm>
          <a:prstGeom prst="rect">
            <a:avLst/>
          </a:prstGeom>
        </p:spPr>
        <p:txBody>
          <a:bodyPr wrap="square">
            <a:spAutoFit/>
          </a:bodyPr>
          <a:lstStyle/>
          <a:p>
            <a:pPr algn="just"/>
            <a:r>
              <a:rPr lang="fr-MA" sz="2800" dirty="0">
                <a:solidFill>
                  <a:srgbClr val="333333"/>
                </a:solidFill>
                <a:latin typeface="Times New Roman" panose="02020603050405020304" pitchFamily="18" charset="0"/>
                <a:cs typeface="Times New Roman" panose="02020603050405020304" pitchFamily="18" charset="0"/>
              </a:rPr>
              <a:t>Les </a:t>
            </a:r>
            <a:r>
              <a:rPr lang="fr-MA" sz="2800" b="1" dirty="0">
                <a:solidFill>
                  <a:srgbClr val="333333"/>
                </a:solidFill>
                <a:latin typeface="Times New Roman" panose="02020603050405020304" pitchFamily="18" charset="0"/>
                <a:cs typeface="Times New Roman" panose="02020603050405020304" pitchFamily="18" charset="0"/>
              </a:rPr>
              <a:t>obsessions d’ordre, de symétrie et d’exactitude</a:t>
            </a:r>
            <a:r>
              <a:rPr lang="fr-MA" sz="2800" dirty="0">
                <a:solidFill>
                  <a:srgbClr val="333333"/>
                </a:solidFill>
                <a:latin typeface="Times New Roman" panose="02020603050405020304" pitchFamily="18" charset="0"/>
                <a:cs typeface="Times New Roman" panose="02020603050405020304" pitchFamily="18" charset="0"/>
              </a:rPr>
              <a:t> consistent en un besoin excessif de positionner ou de ranger des objets dans un ordre ou une position précis.</a:t>
            </a:r>
          </a:p>
          <a:p>
            <a:pPr algn="just">
              <a:buFont typeface="+mj-lt"/>
              <a:buAutoNum type="arabicPeriod"/>
            </a:pPr>
            <a:endParaRPr lang="fr-MA" sz="2800" dirty="0">
              <a:solidFill>
                <a:srgbClr val="333333"/>
              </a:solidFill>
              <a:latin typeface="Times New Roman" panose="02020603050405020304" pitchFamily="18" charset="0"/>
              <a:cs typeface="Times New Roman" panose="02020603050405020304" pitchFamily="18" charset="0"/>
            </a:endParaRPr>
          </a:p>
          <a:p>
            <a:pPr algn="just">
              <a:buFont typeface="+mj-lt"/>
              <a:buAutoNum type="arabicPeriod"/>
            </a:pPr>
            <a:endParaRPr lang="fr-MA" sz="2800" dirty="0">
              <a:solidFill>
                <a:srgbClr val="333333"/>
              </a:solidFill>
              <a:latin typeface="Times New Roman" panose="02020603050405020304" pitchFamily="18" charset="0"/>
              <a:cs typeface="Times New Roman" panose="02020603050405020304" pitchFamily="18" charset="0"/>
            </a:endParaRPr>
          </a:p>
        </p:txBody>
      </p:sp>
      <p:sp>
        <p:nvSpPr>
          <p:cNvPr id="7" name="Rectangle 6"/>
          <p:cNvSpPr/>
          <p:nvPr/>
        </p:nvSpPr>
        <p:spPr>
          <a:xfrm>
            <a:off x="347729" y="5258762"/>
            <a:ext cx="10607653" cy="1384995"/>
          </a:xfrm>
          <a:prstGeom prst="rect">
            <a:avLst/>
          </a:prstGeom>
        </p:spPr>
        <p:txBody>
          <a:bodyPr wrap="square">
            <a:spAutoFit/>
          </a:bodyPr>
          <a:lstStyle/>
          <a:p>
            <a:pPr algn="just"/>
            <a:r>
              <a:rPr lang="fr-MA" sz="2800" dirty="0">
                <a:solidFill>
                  <a:srgbClr val="333333"/>
                </a:solidFill>
                <a:latin typeface="Tahoma" panose="020B0604030504040204" pitchFamily="34" charset="0"/>
                <a:ea typeface="Tahoma" panose="020B0604030504040204" pitchFamily="34" charset="0"/>
                <a:cs typeface="Tahoma" panose="020B0604030504040204" pitchFamily="34" charset="0"/>
              </a:rPr>
              <a:t> Elles peuvent parfois s’accompagner d’une pensée magique, par exemple : "si ce livre n’est pas positionné strictement parallèle au bord de la table, il va m’arriver un malheur".</a:t>
            </a:r>
          </a:p>
        </p:txBody>
      </p:sp>
    </p:spTree>
    <p:extLst>
      <p:ext uri="{BB962C8B-B14F-4D97-AF65-F5344CB8AC3E}">
        <p14:creationId xmlns:p14="http://schemas.microsoft.com/office/powerpoint/2010/main" val="19921464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77982" y="348499"/>
            <a:ext cx="10515600" cy="1325563"/>
          </a:xfrm>
        </p:spPr>
        <p:txBody>
          <a:bodyPr>
            <a:normAutofit fontScale="90000"/>
          </a:bodyPr>
          <a:lstStyle/>
          <a:p>
            <a:r>
              <a:rPr lang="en-US" sz="9600" b="1" u="sng" dirty="0"/>
              <a:t>Plan </a:t>
            </a:r>
          </a:p>
        </p:txBody>
      </p:sp>
      <p:sp>
        <p:nvSpPr>
          <p:cNvPr id="3" name="Espace réservé du contenu 2"/>
          <p:cNvSpPr>
            <a:spLocks noGrp="1"/>
          </p:cNvSpPr>
          <p:nvPr>
            <p:ph idx="1"/>
          </p:nvPr>
        </p:nvSpPr>
        <p:spPr>
          <a:xfrm>
            <a:off x="2761212" y="2036214"/>
            <a:ext cx="10515600" cy="4351338"/>
          </a:xfrm>
        </p:spPr>
        <p:txBody>
          <a:bodyPr>
            <a:normAutofit/>
          </a:bodyPr>
          <a:lstStyle/>
          <a:p>
            <a:r>
              <a:rPr lang="en-US" sz="4000" dirty="0">
                <a:solidFill>
                  <a:srgbClr val="C00000"/>
                </a:solidFill>
              </a:rPr>
              <a:t>Introduction </a:t>
            </a:r>
          </a:p>
          <a:p>
            <a:r>
              <a:rPr lang="en-US" sz="4000" dirty="0" err="1"/>
              <a:t>Épidémiologie</a:t>
            </a:r>
            <a:r>
              <a:rPr lang="en-US" sz="4000" dirty="0"/>
              <a:t> </a:t>
            </a:r>
          </a:p>
          <a:p>
            <a:r>
              <a:rPr lang="en-US" sz="4000" dirty="0"/>
              <a:t>Étude </a:t>
            </a:r>
            <a:r>
              <a:rPr lang="en-US" sz="4000" dirty="0" err="1"/>
              <a:t>sémiologique</a:t>
            </a:r>
            <a:r>
              <a:rPr lang="en-US" sz="4000" dirty="0"/>
              <a:t> </a:t>
            </a:r>
          </a:p>
          <a:p>
            <a:r>
              <a:rPr lang="en-US" sz="4000" dirty="0" err="1"/>
              <a:t>Étiopathogénie</a:t>
            </a:r>
            <a:r>
              <a:rPr lang="en-US" sz="4000" dirty="0"/>
              <a:t> </a:t>
            </a:r>
          </a:p>
          <a:p>
            <a:r>
              <a:rPr lang="en-US" sz="4000" dirty="0" err="1"/>
              <a:t>Prise</a:t>
            </a:r>
            <a:r>
              <a:rPr lang="en-US" sz="4000" dirty="0"/>
              <a:t> </a:t>
            </a:r>
            <a:r>
              <a:rPr lang="en-US" sz="4000" dirty="0" err="1"/>
              <a:t>en</a:t>
            </a:r>
            <a:r>
              <a:rPr lang="en-US" sz="4000" dirty="0"/>
              <a:t> charge </a:t>
            </a:r>
          </a:p>
          <a:p>
            <a:r>
              <a:rPr lang="en-US" sz="4000" dirty="0"/>
              <a:t>Conclusion </a:t>
            </a:r>
          </a:p>
          <a:p>
            <a:endParaRPr lang="en-US" sz="4000" dirty="0"/>
          </a:p>
        </p:txBody>
      </p:sp>
    </p:spTree>
    <p:extLst>
      <p:ext uri="{BB962C8B-B14F-4D97-AF65-F5344CB8AC3E}">
        <p14:creationId xmlns:p14="http://schemas.microsoft.com/office/powerpoint/2010/main" val="10448629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269840" y="269315"/>
            <a:ext cx="2941831" cy="646331"/>
          </a:xfrm>
          <a:prstGeom prst="rect">
            <a:avLst/>
          </a:prstGeom>
        </p:spPr>
        <p:txBody>
          <a:bodyPr wrap="none">
            <a:spAutoFit/>
          </a:bodyPr>
          <a:lstStyle/>
          <a:p>
            <a:r>
              <a:rPr lang="fr-MA" sz="3600" u="sng" dirty="0">
                <a:solidFill>
                  <a:srgbClr val="333333"/>
                </a:solidFill>
                <a:latin typeface="Times New Roman" panose="02020603050405020304" pitchFamily="18" charset="0"/>
                <a:cs typeface="Times New Roman" panose="02020603050405020304" pitchFamily="18" charset="0"/>
              </a:rPr>
              <a:t>La superstition</a:t>
            </a:r>
          </a:p>
        </p:txBody>
      </p:sp>
      <p:sp>
        <p:nvSpPr>
          <p:cNvPr id="5" name="Rectangle 4"/>
          <p:cNvSpPr/>
          <p:nvPr/>
        </p:nvSpPr>
        <p:spPr>
          <a:xfrm>
            <a:off x="231820" y="1457715"/>
            <a:ext cx="11790609" cy="5632311"/>
          </a:xfrm>
          <a:prstGeom prst="rect">
            <a:avLst/>
          </a:prstGeom>
        </p:spPr>
        <p:txBody>
          <a:bodyPr wrap="square">
            <a:spAutoFit/>
          </a:bodyPr>
          <a:lstStyle/>
          <a:p>
            <a:pPr algn="just"/>
            <a:r>
              <a:rPr lang="fr-MA" dirty="0">
                <a:solidFill>
                  <a:srgbClr val="333333"/>
                </a:solidFill>
                <a:latin typeface="Times New Roman" panose="02020603050405020304" pitchFamily="18" charset="0"/>
                <a:cs typeface="Times New Roman" panose="02020603050405020304" pitchFamily="18" charset="0"/>
              </a:rPr>
              <a:t>Les </a:t>
            </a:r>
            <a:r>
              <a:rPr lang="fr-MA" b="1" dirty="0">
                <a:solidFill>
                  <a:srgbClr val="333333"/>
                </a:solidFill>
                <a:latin typeface="Times New Roman" panose="02020603050405020304" pitchFamily="18" charset="0"/>
                <a:cs typeface="Times New Roman" panose="02020603050405020304" pitchFamily="18" charset="0"/>
              </a:rPr>
              <a:t>obsessions de malheur et de superstition</a:t>
            </a:r>
            <a:r>
              <a:rPr lang="fr-MA" dirty="0">
                <a:solidFill>
                  <a:srgbClr val="333333"/>
                </a:solidFill>
                <a:latin typeface="Times New Roman" panose="02020603050405020304" pitchFamily="18" charset="0"/>
                <a:cs typeface="Times New Roman" panose="02020603050405020304" pitchFamily="18" charset="0"/>
              </a:rPr>
              <a:t> consistent en la crainte de porter malheur à soi-même ou à autrui </a:t>
            </a:r>
          </a:p>
          <a:p>
            <a:pPr algn="just"/>
            <a:endParaRPr lang="fr-MA" dirty="0">
              <a:solidFill>
                <a:srgbClr val="333333"/>
              </a:solidFill>
              <a:latin typeface="Times New Roman" panose="02020603050405020304" pitchFamily="18" charset="0"/>
              <a:cs typeface="Times New Roman" panose="02020603050405020304" pitchFamily="18" charset="0"/>
            </a:endParaRPr>
          </a:p>
          <a:p>
            <a:pPr algn="just"/>
            <a:endParaRPr lang="fr-MA" dirty="0">
              <a:solidFill>
                <a:srgbClr val="333333"/>
              </a:solidFill>
              <a:latin typeface="Times New Roman" panose="02020603050405020304" pitchFamily="18" charset="0"/>
              <a:cs typeface="Times New Roman" panose="02020603050405020304" pitchFamily="18" charset="0"/>
            </a:endParaRPr>
          </a:p>
          <a:p>
            <a:pPr algn="just"/>
            <a:endParaRPr lang="fr-MA" dirty="0">
              <a:solidFill>
                <a:srgbClr val="333333"/>
              </a:solidFill>
              <a:latin typeface="Times New Roman" panose="02020603050405020304" pitchFamily="18" charset="0"/>
              <a:cs typeface="Times New Roman" panose="02020603050405020304" pitchFamily="18" charset="0"/>
            </a:endParaRPr>
          </a:p>
          <a:p>
            <a:pPr algn="just"/>
            <a:endParaRPr lang="fr-MA" dirty="0">
              <a:solidFill>
                <a:srgbClr val="333333"/>
              </a:solidFill>
              <a:latin typeface="Times New Roman" panose="02020603050405020304" pitchFamily="18" charset="0"/>
              <a:cs typeface="Times New Roman" panose="02020603050405020304" pitchFamily="18" charset="0"/>
            </a:endParaRPr>
          </a:p>
          <a:p>
            <a:pPr algn="just"/>
            <a:endParaRPr lang="fr-MA" dirty="0">
              <a:solidFill>
                <a:srgbClr val="333333"/>
              </a:solidFill>
              <a:latin typeface="Times New Roman" panose="02020603050405020304" pitchFamily="18" charset="0"/>
              <a:cs typeface="Times New Roman" panose="02020603050405020304" pitchFamily="18" charset="0"/>
            </a:endParaRPr>
          </a:p>
          <a:p>
            <a:pPr algn="just"/>
            <a:endParaRPr lang="fr-MA" dirty="0">
              <a:solidFill>
                <a:srgbClr val="333333"/>
              </a:solidFill>
              <a:latin typeface="Times New Roman" panose="02020603050405020304" pitchFamily="18" charset="0"/>
              <a:cs typeface="Times New Roman" panose="02020603050405020304" pitchFamily="18" charset="0"/>
            </a:endParaRPr>
          </a:p>
          <a:p>
            <a:pPr algn="just"/>
            <a:endParaRPr lang="fr-MA" dirty="0">
              <a:solidFill>
                <a:srgbClr val="333333"/>
              </a:solidFill>
              <a:latin typeface="Times New Roman" panose="02020603050405020304" pitchFamily="18" charset="0"/>
              <a:cs typeface="Times New Roman" panose="02020603050405020304" pitchFamily="18" charset="0"/>
            </a:endParaRPr>
          </a:p>
          <a:p>
            <a:pPr algn="just"/>
            <a:endParaRPr lang="fr-MA" dirty="0">
              <a:solidFill>
                <a:srgbClr val="333333"/>
              </a:solidFill>
              <a:latin typeface="Times New Roman" panose="02020603050405020304" pitchFamily="18" charset="0"/>
              <a:cs typeface="Times New Roman" panose="02020603050405020304" pitchFamily="18" charset="0"/>
            </a:endParaRPr>
          </a:p>
          <a:p>
            <a:pPr algn="just"/>
            <a:endParaRPr lang="fr-MA" dirty="0">
              <a:solidFill>
                <a:srgbClr val="333333"/>
              </a:solidFill>
              <a:latin typeface="Times New Roman" panose="02020603050405020304" pitchFamily="18" charset="0"/>
              <a:cs typeface="Times New Roman" panose="02020603050405020304" pitchFamily="18" charset="0"/>
            </a:endParaRPr>
          </a:p>
          <a:p>
            <a:pPr algn="just"/>
            <a:endParaRPr lang="fr-MA" dirty="0">
              <a:solidFill>
                <a:srgbClr val="333333"/>
              </a:solidFill>
              <a:latin typeface="Times New Roman" panose="02020603050405020304" pitchFamily="18" charset="0"/>
              <a:cs typeface="Times New Roman" panose="02020603050405020304" pitchFamily="18" charset="0"/>
            </a:endParaRPr>
          </a:p>
          <a:p>
            <a:pPr algn="just"/>
            <a:endParaRPr lang="fr-MA" dirty="0">
              <a:solidFill>
                <a:srgbClr val="333333"/>
              </a:solidFill>
              <a:latin typeface="Times New Roman" panose="02020603050405020304" pitchFamily="18" charset="0"/>
              <a:cs typeface="Times New Roman" panose="02020603050405020304" pitchFamily="18" charset="0"/>
            </a:endParaRPr>
          </a:p>
          <a:p>
            <a:pPr algn="just"/>
            <a:endParaRPr lang="fr-MA" dirty="0">
              <a:solidFill>
                <a:srgbClr val="333333"/>
              </a:solidFill>
              <a:latin typeface="Times New Roman" panose="02020603050405020304" pitchFamily="18" charset="0"/>
              <a:cs typeface="Times New Roman" panose="02020603050405020304" pitchFamily="18" charset="0"/>
            </a:endParaRPr>
          </a:p>
          <a:p>
            <a:pPr algn="just"/>
            <a:endParaRPr lang="fr-MA" dirty="0">
              <a:solidFill>
                <a:srgbClr val="333333"/>
              </a:solidFill>
              <a:latin typeface="Times New Roman" panose="02020603050405020304" pitchFamily="18" charset="0"/>
              <a:cs typeface="Times New Roman" panose="02020603050405020304" pitchFamily="18" charset="0"/>
            </a:endParaRPr>
          </a:p>
          <a:p>
            <a:pPr algn="just"/>
            <a:endParaRPr lang="fr-MA" dirty="0">
              <a:solidFill>
                <a:srgbClr val="333333"/>
              </a:solidFill>
              <a:latin typeface="Times New Roman" panose="02020603050405020304" pitchFamily="18" charset="0"/>
              <a:cs typeface="Times New Roman" panose="02020603050405020304" pitchFamily="18" charset="0"/>
            </a:endParaRPr>
          </a:p>
          <a:p>
            <a:pPr algn="just"/>
            <a:endParaRPr lang="fr-MA" dirty="0">
              <a:solidFill>
                <a:srgbClr val="333333"/>
              </a:solidFill>
              <a:latin typeface="Times New Roman" panose="02020603050405020304" pitchFamily="18" charset="0"/>
              <a:cs typeface="Times New Roman" panose="02020603050405020304" pitchFamily="18" charset="0"/>
            </a:endParaRPr>
          </a:p>
          <a:p>
            <a:pPr algn="just"/>
            <a:r>
              <a:rPr lang="fr-MA" dirty="0">
                <a:solidFill>
                  <a:srgbClr val="333333"/>
                </a:solidFill>
                <a:latin typeface="Times New Roman" panose="02020603050405020304" pitchFamily="18" charset="0"/>
                <a:cs typeface="Times New Roman" panose="02020603050405020304" pitchFamily="18" charset="0"/>
              </a:rPr>
              <a:t>Elles sont sous tendues par des craintes de nature superstitieuse où la non exécution d’un acte, l’évocation d’un chiffre ou d’une couleur ou encore la présence d’un signe, sont susceptibles de provoquer des catastrophes de nature personnelle ou concernant autrui.</a:t>
            </a:r>
          </a:p>
          <a:p>
            <a:pPr algn="just"/>
            <a:endParaRPr lang="fr-MA" dirty="0">
              <a:solidFill>
                <a:srgbClr val="333333"/>
              </a:solidFill>
              <a:latin typeface="Times New Roman" panose="02020603050405020304" pitchFamily="18" charset="0"/>
              <a:cs typeface="Times New Roman" panose="02020603050405020304" pitchFamily="18" charset="0"/>
            </a:endParaRPr>
          </a:p>
        </p:txBody>
      </p:sp>
      <p:pic>
        <p:nvPicPr>
          <p:cNvPr id="8194" name="Picture 2" descr="Image result for supersti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51537" y="2045443"/>
            <a:ext cx="4578439" cy="34301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56738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481484" y="327269"/>
            <a:ext cx="4475905" cy="523220"/>
          </a:xfrm>
          <a:prstGeom prst="rect">
            <a:avLst/>
          </a:prstGeom>
        </p:spPr>
        <p:txBody>
          <a:bodyPr wrap="none">
            <a:spAutoFit/>
          </a:bodyPr>
          <a:lstStyle/>
          <a:p>
            <a:r>
              <a:rPr lang="fr-MA" sz="2800" u="sng" dirty="0">
                <a:solidFill>
                  <a:srgbClr val="333333"/>
                </a:solidFill>
                <a:latin typeface="Times New Roman" panose="02020603050405020304" pitchFamily="18" charset="0"/>
                <a:cs typeface="Times New Roman" panose="02020603050405020304" pitchFamily="18" charset="0"/>
              </a:rPr>
              <a:t>Obsessions de nature sexuelle</a:t>
            </a:r>
          </a:p>
        </p:txBody>
      </p:sp>
      <p:pic>
        <p:nvPicPr>
          <p:cNvPr id="9218" name="Picture 2" descr="Image result for obsession ocd sexua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43564" y="4159876"/>
            <a:ext cx="4048435" cy="2698124"/>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9220" name="Picture 4" descr="Image result for obsession ocd sexua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8512" y="1493949"/>
            <a:ext cx="5624650" cy="29462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85123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928307" y="430300"/>
            <a:ext cx="5352747" cy="584775"/>
          </a:xfrm>
          <a:prstGeom prst="rect">
            <a:avLst/>
          </a:prstGeom>
        </p:spPr>
        <p:txBody>
          <a:bodyPr wrap="none">
            <a:spAutoFit/>
          </a:bodyPr>
          <a:lstStyle/>
          <a:p>
            <a:r>
              <a:rPr lang="fr-MA" sz="3200" u="sng" dirty="0">
                <a:solidFill>
                  <a:srgbClr val="333333"/>
                </a:solidFill>
                <a:latin typeface="Times New Roman" panose="02020603050405020304" pitchFamily="18" charset="0"/>
                <a:cs typeface="Times New Roman" panose="02020603050405020304" pitchFamily="18" charset="0"/>
              </a:rPr>
              <a:t>Obsessions de nature religieuse</a:t>
            </a:r>
          </a:p>
        </p:txBody>
      </p:sp>
      <p:sp>
        <p:nvSpPr>
          <p:cNvPr id="5" name="ZoneTexte 4"/>
          <p:cNvSpPr txBox="1"/>
          <p:nvPr/>
        </p:nvSpPr>
        <p:spPr>
          <a:xfrm>
            <a:off x="8673921" y="5048519"/>
            <a:ext cx="3889419" cy="369332"/>
          </a:xfrm>
          <a:prstGeom prst="rect">
            <a:avLst/>
          </a:prstGeom>
          <a:noFill/>
        </p:spPr>
        <p:txBody>
          <a:bodyPr wrap="square" rtlCol="0">
            <a:spAutoFit/>
          </a:bodyPr>
          <a:lstStyle/>
          <a:p>
            <a:r>
              <a:rPr lang="en-US" dirty="0"/>
              <a:t>“</a:t>
            </a:r>
            <a:r>
              <a:rPr lang="en-US" dirty="0" err="1"/>
              <a:t>uriner</a:t>
            </a:r>
            <a:r>
              <a:rPr lang="en-US" dirty="0"/>
              <a:t> sur le </a:t>
            </a:r>
            <a:r>
              <a:rPr lang="en-US" dirty="0" err="1"/>
              <a:t>coran</a:t>
            </a:r>
            <a:r>
              <a:rPr lang="en-US" dirty="0"/>
              <a:t>” </a:t>
            </a:r>
          </a:p>
        </p:txBody>
      </p:sp>
      <p:pic>
        <p:nvPicPr>
          <p:cNvPr id="10242" name="Picture 2" descr="Image result for dang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06130" y="0"/>
            <a:ext cx="1785870" cy="1564265"/>
          </a:xfrm>
          <a:prstGeom prst="rect">
            <a:avLst/>
          </a:prstGeom>
          <a:noFill/>
          <a:extLst>
            <a:ext uri="{909E8E84-426E-40DD-AFC4-6F175D3DCCD1}">
              <a14:hiddenFill xmlns:a14="http://schemas.microsoft.com/office/drawing/2010/main">
                <a:solidFill>
                  <a:srgbClr val="FFFFFF"/>
                </a:solidFill>
              </a14:hiddenFill>
            </a:ext>
          </a:extLst>
        </p:spPr>
      </p:pic>
      <p:sp>
        <p:nvSpPr>
          <p:cNvPr id="8" name="ZoneTexte 7"/>
          <p:cNvSpPr txBox="1"/>
          <p:nvPr/>
        </p:nvSpPr>
        <p:spPr>
          <a:xfrm>
            <a:off x="519449" y="1379599"/>
            <a:ext cx="3889419" cy="369332"/>
          </a:xfrm>
          <a:prstGeom prst="rect">
            <a:avLst/>
          </a:prstGeom>
          <a:noFill/>
        </p:spPr>
        <p:txBody>
          <a:bodyPr wrap="square" rtlCol="0">
            <a:spAutoFit/>
          </a:bodyPr>
          <a:lstStyle/>
          <a:p>
            <a:r>
              <a:rPr lang="en-US" dirty="0"/>
              <a:t>“Dieu” </a:t>
            </a:r>
          </a:p>
        </p:txBody>
      </p:sp>
      <p:sp>
        <p:nvSpPr>
          <p:cNvPr id="9" name="ZoneTexte 8"/>
          <p:cNvSpPr txBox="1"/>
          <p:nvPr/>
        </p:nvSpPr>
        <p:spPr>
          <a:xfrm>
            <a:off x="7746643" y="1508320"/>
            <a:ext cx="3889419" cy="369332"/>
          </a:xfrm>
          <a:prstGeom prst="rect">
            <a:avLst/>
          </a:prstGeom>
          <a:noFill/>
        </p:spPr>
        <p:txBody>
          <a:bodyPr wrap="square" rtlCol="0">
            <a:spAutoFit/>
          </a:bodyPr>
          <a:lstStyle/>
          <a:p>
            <a:r>
              <a:rPr lang="en-US" dirty="0"/>
              <a:t>“Dieu </a:t>
            </a:r>
            <a:r>
              <a:rPr lang="en-US" dirty="0" err="1"/>
              <a:t>est</a:t>
            </a:r>
            <a:r>
              <a:rPr lang="en-US" dirty="0"/>
              <a:t> gay” </a:t>
            </a:r>
          </a:p>
        </p:txBody>
      </p:sp>
      <p:sp>
        <p:nvSpPr>
          <p:cNvPr id="10" name="ZoneTexte 9"/>
          <p:cNvSpPr txBox="1"/>
          <p:nvPr/>
        </p:nvSpPr>
        <p:spPr>
          <a:xfrm>
            <a:off x="4164169" y="3545983"/>
            <a:ext cx="3889419" cy="369332"/>
          </a:xfrm>
          <a:prstGeom prst="rect">
            <a:avLst/>
          </a:prstGeom>
          <a:noFill/>
        </p:spPr>
        <p:txBody>
          <a:bodyPr wrap="square" rtlCol="0">
            <a:spAutoFit/>
          </a:bodyPr>
          <a:lstStyle/>
          <a:p>
            <a:r>
              <a:rPr lang="en-US" dirty="0"/>
              <a:t>“Dieu </a:t>
            </a:r>
            <a:r>
              <a:rPr lang="en-US" dirty="0" err="1"/>
              <a:t>est</a:t>
            </a:r>
            <a:r>
              <a:rPr lang="en-US" dirty="0"/>
              <a:t> </a:t>
            </a:r>
            <a:r>
              <a:rPr lang="en-US" dirty="0" err="1"/>
              <a:t>une</a:t>
            </a:r>
            <a:r>
              <a:rPr lang="en-US" dirty="0"/>
              <a:t> femme” </a:t>
            </a:r>
          </a:p>
        </p:txBody>
      </p:sp>
      <p:sp>
        <p:nvSpPr>
          <p:cNvPr id="11" name="ZoneTexte 10"/>
          <p:cNvSpPr txBox="1"/>
          <p:nvPr/>
        </p:nvSpPr>
        <p:spPr>
          <a:xfrm>
            <a:off x="804930" y="5666704"/>
            <a:ext cx="3889419" cy="369332"/>
          </a:xfrm>
          <a:prstGeom prst="rect">
            <a:avLst/>
          </a:prstGeom>
          <a:noFill/>
        </p:spPr>
        <p:txBody>
          <a:bodyPr wrap="square" rtlCol="0">
            <a:spAutoFit/>
          </a:bodyPr>
          <a:lstStyle/>
          <a:p>
            <a:r>
              <a:rPr lang="en-US" dirty="0"/>
              <a:t>“Dieu </a:t>
            </a:r>
            <a:r>
              <a:rPr lang="en-US" dirty="0" err="1"/>
              <a:t>est</a:t>
            </a:r>
            <a:r>
              <a:rPr lang="en-US" dirty="0"/>
              <a:t> </a:t>
            </a:r>
            <a:r>
              <a:rPr lang="en-US" dirty="0" err="1"/>
              <a:t>une</a:t>
            </a:r>
            <a:r>
              <a:rPr lang="en-US" dirty="0"/>
              <a:t> femme” </a:t>
            </a:r>
          </a:p>
        </p:txBody>
      </p:sp>
    </p:spTree>
    <p:extLst>
      <p:ext uri="{BB962C8B-B14F-4D97-AF65-F5344CB8AC3E}">
        <p14:creationId xmlns:p14="http://schemas.microsoft.com/office/powerpoint/2010/main" val="22096154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822802" y="-44687"/>
            <a:ext cx="7545655" cy="1200329"/>
          </a:xfrm>
          <a:prstGeom prst="rect">
            <a:avLst/>
          </a:prstGeom>
        </p:spPr>
        <p:txBody>
          <a:bodyPr wrap="none">
            <a:spAutoFit/>
          </a:bodyPr>
          <a:lstStyle/>
          <a:p>
            <a:r>
              <a:rPr lang="en-US" sz="7200" u="sng" dirty="0">
                <a:latin typeface="Times New Roman" panose="02020603050405020304" pitchFamily="18" charset="0"/>
                <a:cs typeface="Times New Roman" panose="02020603050405020304" pitchFamily="18" charset="0"/>
              </a:rPr>
              <a:t>Etude </a:t>
            </a:r>
            <a:r>
              <a:rPr lang="en-US" sz="7200" u="sng" dirty="0" err="1">
                <a:latin typeface="Times New Roman" panose="02020603050405020304" pitchFamily="18" charset="0"/>
                <a:cs typeface="Times New Roman" panose="02020603050405020304" pitchFamily="18" charset="0"/>
              </a:rPr>
              <a:t>sémiologique</a:t>
            </a:r>
            <a:endParaRPr lang="en-US" sz="7200" u="sng" dirty="0">
              <a:latin typeface="Times New Roman" panose="02020603050405020304" pitchFamily="18" charset="0"/>
              <a:cs typeface="Times New Roman" panose="02020603050405020304" pitchFamily="18" charset="0"/>
            </a:endParaRPr>
          </a:p>
        </p:txBody>
      </p:sp>
      <p:pic>
        <p:nvPicPr>
          <p:cNvPr id="1028" name="Picture 4" descr="Image result for compuls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62406" y="1346315"/>
            <a:ext cx="2857500" cy="285750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030" name="Picture 6" descr="Image result for anxiété"/>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9266" y="4000500"/>
            <a:ext cx="2857500" cy="28575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évitemen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23287" y="3048000"/>
            <a:ext cx="3810000" cy="381000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034" name="Picture 10" descr="Image result for obsessi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5819" y="-94211"/>
            <a:ext cx="2857500" cy="3981450"/>
          </a:xfrm>
          <a:prstGeom prst="rect">
            <a:avLst/>
          </a:prstGeom>
          <a:noFill/>
          <a:extLst>
            <a:ext uri="{909E8E84-426E-40DD-AFC4-6F175D3DCCD1}">
              <a14:hiddenFill xmlns:a14="http://schemas.microsoft.com/office/drawing/2010/main">
                <a:solidFill>
                  <a:srgbClr val="FFFFFF"/>
                </a:solidFill>
              </a14:hiddenFill>
            </a:ext>
          </a:extLst>
        </p:spPr>
      </p:pic>
      <p:sp>
        <p:nvSpPr>
          <p:cNvPr id="2" name="Ellipse 1"/>
          <p:cNvSpPr/>
          <p:nvPr/>
        </p:nvSpPr>
        <p:spPr>
          <a:xfrm>
            <a:off x="8506691" y="1155642"/>
            <a:ext cx="3636818" cy="336786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248692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07830" y="2244143"/>
            <a:ext cx="7045168" cy="3539430"/>
          </a:xfrm>
          <a:prstGeom prst="rect">
            <a:avLst/>
          </a:prstGeom>
        </p:spPr>
        <p:txBody>
          <a:bodyPr wrap="square">
            <a:spAutoFit/>
          </a:bodyPr>
          <a:lstStyle/>
          <a:p>
            <a:pPr algn="just"/>
            <a:r>
              <a:rPr lang="fr-MA" sz="2800" dirty="0">
                <a:latin typeface="Times New Roman" panose="02020603050405020304" pitchFamily="18" charset="0"/>
                <a:cs typeface="Times New Roman" panose="02020603050405020304" pitchFamily="18" charset="0"/>
              </a:rPr>
              <a:t>Acte que l’on se sent obligé d’accomplir dans certaines situations bien précises, de façon stéréotypée et répétitive. Il est lié à une obsession particulière avec ou sans logique.</a:t>
            </a:r>
          </a:p>
          <a:p>
            <a:pPr algn="just"/>
            <a:endParaRPr lang="fr-MA" sz="2800" dirty="0">
              <a:latin typeface="Times New Roman" panose="02020603050405020304" pitchFamily="18" charset="0"/>
              <a:cs typeface="Times New Roman" panose="02020603050405020304" pitchFamily="18" charset="0"/>
            </a:endParaRPr>
          </a:p>
          <a:p>
            <a:pPr algn="just"/>
            <a:endParaRPr lang="fr-MA" sz="2800" dirty="0">
              <a:latin typeface="Times New Roman" panose="02020603050405020304" pitchFamily="18" charset="0"/>
              <a:cs typeface="Times New Roman" panose="02020603050405020304" pitchFamily="18" charset="0"/>
            </a:endParaRPr>
          </a:p>
          <a:p>
            <a:pPr algn="just"/>
            <a:r>
              <a:rPr lang="fr-MA" sz="2800" dirty="0">
                <a:latin typeface="Times New Roman" panose="02020603050405020304" pitchFamily="18" charset="0"/>
                <a:cs typeface="Times New Roman" panose="02020603050405020304" pitchFamily="18" charset="0"/>
              </a:rPr>
              <a:t>Il apaise momentanément. Le sujet se rend compte de la démesure de cet acte. </a:t>
            </a:r>
            <a:endParaRPr lang="en-US" sz="2800" dirty="0">
              <a:latin typeface="Times New Roman" panose="02020603050405020304" pitchFamily="18" charset="0"/>
              <a:cs typeface="Times New Roman" panose="02020603050405020304" pitchFamily="18" charset="0"/>
            </a:endParaRPr>
          </a:p>
        </p:txBody>
      </p:sp>
      <p:sp>
        <p:nvSpPr>
          <p:cNvPr id="5" name="Rectangle 4"/>
          <p:cNvSpPr/>
          <p:nvPr/>
        </p:nvSpPr>
        <p:spPr>
          <a:xfrm>
            <a:off x="1925603" y="480635"/>
            <a:ext cx="4793300" cy="830997"/>
          </a:xfrm>
          <a:prstGeom prst="rect">
            <a:avLst/>
          </a:prstGeom>
        </p:spPr>
        <p:txBody>
          <a:bodyPr wrap="none">
            <a:spAutoFit/>
          </a:bodyPr>
          <a:lstStyle/>
          <a:p>
            <a:r>
              <a:rPr lang="fr-MA" sz="4800" b="1" dirty="0">
                <a:effectLst>
                  <a:outerShdw blurRad="38100" dist="38100" dir="2700000" algn="tl">
                    <a:srgbClr val="000000">
                      <a:alpha val="43137"/>
                    </a:srgbClr>
                  </a:outerShdw>
                </a:effectLst>
                <a:latin typeface="Jokerman" panose="04090605060D06020702" pitchFamily="82" charset="0"/>
                <a:cs typeface="Times New Roman" panose="02020603050405020304" pitchFamily="18" charset="0"/>
              </a:rPr>
              <a:t>La compulsion  </a:t>
            </a:r>
            <a:endParaRPr lang="en-US" sz="4800" b="1" dirty="0">
              <a:effectLst>
                <a:outerShdw blurRad="38100" dist="38100" dir="2700000" algn="tl">
                  <a:srgbClr val="000000">
                    <a:alpha val="43137"/>
                  </a:srgbClr>
                </a:outerShdw>
              </a:effectLst>
              <a:latin typeface="Jokerman" panose="04090605060D06020702" pitchFamily="82" charset="0"/>
            </a:endParaRPr>
          </a:p>
        </p:txBody>
      </p:sp>
      <p:pic>
        <p:nvPicPr>
          <p:cNvPr id="12290" name="Picture 2" descr="http://www.troubles-obsessionnels-compulsifs.com/wp-content/uploads/2014/11/obsessions-compulsions_compulsions-type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67491" y="1311632"/>
            <a:ext cx="4286250" cy="4286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89473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en-US"/>
          </a:p>
        </p:txBody>
      </p:sp>
      <p:sp>
        <p:nvSpPr>
          <p:cNvPr id="3" name="Espace réservé du contenu 2"/>
          <p:cNvSpPr>
            <a:spLocks noGrp="1"/>
          </p:cNvSpPr>
          <p:nvPr>
            <p:ph idx="1"/>
          </p:nvPr>
        </p:nvSpPr>
        <p:spPr/>
        <p:txBody>
          <a:bodyPr/>
          <a:lstStyle/>
          <a:p>
            <a:endParaRPr lang="en-US"/>
          </a:p>
        </p:txBody>
      </p:sp>
      <p:pic>
        <p:nvPicPr>
          <p:cNvPr id="11266" name="Picture 2" descr="TOC - Nature des compulsion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92438" y="6439"/>
            <a:ext cx="6818291" cy="68182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11435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801438" y="960328"/>
            <a:ext cx="7096259" cy="5519781"/>
          </a:xfrm>
          <a:prstGeom prst="rect">
            <a:avLst/>
          </a:prstGeom>
        </p:spPr>
        <p:txBody>
          <a:bodyPr wrap="square">
            <a:spAutoFit/>
          </a:bodyPr>
          <a:lstStyle/>
          <a:p>
            <a:endParaRPr lang="fr-MA" sz="2400" dirty="0">
              <a:solidFill>
                <a:srgbClr val="333333"/>
              </a:solidFill>
              <a:latin typeface="Times New Roman" panose="02020603050405020304" pitchFamily="18" charset="0"/>
              <a:cs typeface="Times New Roman" panose="02020603050405020304" pitchFamily="18" charset="0"/>
            </a:endParaRPr>
          </a:p>
          <a:p>
            <a:pPr>
              <a:lnSpc>
                <a:spcPct val="200000"/>
              </a:lnSpc>
              <a:buFont typeface="+mj-lt"/>
              <a:buAutoNum type="arabicPeriod"/>
            </a:pPr>
            <a:r>
              <a:rPr lang="fr-MA" sz="2400" dirty="0">
                <a:solidFill>
                  <a:srgbClr val="333333"/>
                </a:solidFill>
                <a:latin typeface="Times New Roman" panose="02020603050405020304" pitchFamily="18" charset="0"/>
                <a:cs typeface="Times New Roman" panose="02020603050405020304" pitchFamily="18" charset="0"/>
              </a:rPr>
              <a:t>les rituels de lavage</a:t>
            </a:r>
          </a:p>
          <a:p>
            <a:pPr>
              <a:lnSpc>
                <a:spcPct val="200000"/>
              </a:lnSpc>
              <a:buFont typeface="+mj-lt"/>
              <a:buAutoNum type="arabicPeriod"/>
            </a:pPr>
            <a:r>
              <a:rPr lang="fr-MA" sz="2400" dirty="0">
                <a:solidFill>
                  <a:srgbClr val="333333"/>
                </a:solidFill>
                <a:latin typeface="Times New Roman" panose="02020603050405020304" pitchFamily="18" charset="0"/>
                <a:cs typeface="Times New Roman" panose="02020603050405020304" pitchFamily="18" charset="0"/>
              </a:rPr>
              <a:t>les rituels de vérification</a:t>
            </a:r>
          </a:p>
          <a:p>
            <a:pPr>
              <a:lnSpc>
                <a:spcPct val="200000"/>
              </a:lnSpc>
              <a:buFont typeface="+mj-lt"/>
              <a:buAutoNum type="arabicPeriod"/>
            </a:pPr>
            <a:r>
              <a:rPr lang="fr-MA" sz="2400" dirty="0">
                <a:solidFill>
                  <a:srgbClr val="333333"/>
                </a:solidFill>
                <a:latin typeface="Times New Roman" panose="02020603050405020304" pitchFamily="18" charset="0"/>
                <a:cs typeface="Times New Roman" panose="02020603050405020304" pitchFamily="18" charset="0"/>
              </a:rPr>
              <a:t>les rituels à visée conjuratoire ou rituels magiques</a:t>
            </a:r>
          </a:p>
          <a:p>
            <a:pPr>
              <a:lnSpc>
                <a:spcPct val="200000"/>
              </a:lnSpc>
              <a:buFont typeface="+mj-lt"/>
              <a:buAutoNum type="arabicPeriod"/>
            </a:pPr>
            <a:r>
              <a:rPr lang="fr-MA" sz="2400" dirty="0">
                <a:solidFill>
                  <a:srgbClr val="333333"/>
                </a:solidFill>
                <a:latin typeface="Times New Roman" panose="02020603050405020304" pitchFamily="18" charset="0"/>
                <a:cs typeface="Times New Roman" panose="02020603050405020304" pitchFamily="18" charset="0"/>
              </a:rPr>
              <a:t>les compulsions de rangement et d’alignement</a:t>
            </a:r>
          </a:p>
          <a:p>
            <a:pPr>
              <a:lnSpc>
                <a:spcPct val="200000"/>
              </a:lnSpc>
              <a:buFont typeface="+mj-lt"/>
              <a:buAutoNum type="arabicPeriod"/>
            </a:pPr>
            <a:r>
              <a:rPr lang="fr-MA" sz="2400" dirty="0">
                <a:solidFill>
                  <a:srgbClr val="333333"/>
                </a:solidFill>
                <a:latin typeface="Times New Roman" panose="02020603050405020304" pitchFamily="18" charset="0"/>
                <a:cs typeface="Times New Roman" panose="02020603050405020304" pitchFamily="18" charset="0"/>
              </a:rPr>
              <a:t>l’arithmomanie (tendance compulsive à tout compter, calculer…)</a:t>
            </a:r>
          </a:p>
          <a:p>
            <a:pPr>
              <a:lnSpc>
                <a:spcPct val="200000"/>
              </a:lnSpc>
              <a:buFont typeface="+mj-lt"/>
              <a:buAutoNum type="arabicPeriod"/>
            </a:pPr>
            <a:r>
              <a:rPr lang="fr-MA" sz="2400" dirty="0">
                <a:solidFill>
                  <a:srgbClr val="333333"/>
                </a:solidFill>
                <a:latin typeface="Times New Roman" panose="02020603050405020304" pitchFamily="18" charset="0"/>
                <a:cs typeface="Times New Roman" panose="02020603050405020304" pitchFamily="18" charset="0"/>
              </a:rPr>
              <a:t>et les accumulations et le collectionnisme</a:t>
            </a:r>
            <a:endParaRPr lang="fr-MA" sz="2400" b="0" i="0" dirty="0">
              <a:solidFill>
                <a:srgbClr val="333333"/>
              </a:solidFill>
              <a:effectLst/>
              <a:latin typeface="Times New Roman" panose="02020603050405020304" pitchFamily="18" charset="0"/>
              <a:cs typeface="Times New Roman" panose="02020603050405020304" pitchFamily="18" charset="0"/>
            </a:endParaRPr>
          </a:p>
        </p:txBody>
      </p:sp>
      <p:sp>
        <p:nvSpPr>
          <p:cNvPr id="5" name="Rectangle 4"/>
          <p:cNvSpPr/>
          <p:nvPr/>
        </p:nvSpPr>
        <p:spPr>
          <a:xfrm>
            <a:off x="138215" y="152165"/>
            <a:ext cx="7779694" cy="584775"/>
          </a:xfrm>
          <a:prstGeom prst="rect">
            <a:avLst/>
          </a:prstGeom>
        </p:spPr>
        <p:txBody>
          <a:bodyPr wrap="none">
            <a:spAutoFit/>
          </a:bodyPr>
          <a:lstStyle/>
          <a:p>
            <a:r>
              <a:rPr lang="fr-MA" sz="3200" dirty="0">
                <a:solidFill>
                  <a:srgbClr val="333333"/>
                </a:solidFill>
                <a:latin typeface="Times New Roman" panose="02020603050405020304" pitchFamily="18" charset="0"/>
                <a:cs typeface="Times New Roman" panose="02020603050405020304" pitchFamily="18" charset="0"/>
              </a:rPr>
              <a:t>On rencontre plusieurs types de compulsions :</a:t>
            </a:r>
          </a:p>
        </p:txBody>
      </p:sp>
    </p:spTree>
    <p:extLst>
      <p:ext uri="{BB962C8B-B14F-4D97-AF65-F5344CB8AC3E}">
        <p14:creationId xmlns:p14="http://schemas.microsoft.com/office/powerpoint/2010/main" val="24048618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40676" y="505534"/>
            <a:ext cx="5666936" cy="1501117"/>
          </a:xfrm>
          <a:prstGeom prst="rect">
            <a:avLst/>
          </a:prstGeom>
        </p:spPr>
        <p:txBody>
          <a:bodyPr wrap="none">
            <a:spAutoFit/>
          </a:bodyPr>
          <a:lstStyle/>
          <a:p>
            <a:pPr>
              <a:lnSpc>
                <a:spcPct val="200000"/>
              </a:lnSpc>
            </a:pPr>
            <a:r>
              <a:rPr lang="fr-MA" sz="5400" dirty="0">
                <a:solidFill>
                  <a:srgbClr val="333333"/>
                </a:solidFill>
                <a:latin typeface="Times New Roman" panose="02020603050405020304" pitchFamily="18" charset="0"/>
                <a:cs typeface="Times New Roman" panose="02020603050405020304" pitchFamily="18" charset="0"/>
              </a:rPr>
              <a:t>les rituels de lavage</a:t>
            </a:r>
          </a:p>
        </p:txBody>
      </p:sp>
      <p:pic>
        <p:nvPicPr>
          <p:cNvPr id="5" name="Picture 2" descr="Image result for oc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9242" y="2934237"/>
            <a:ext cx="6000750" cy="381000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6" name="Picture 2" descr="Image result for oc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8400" y="3863785"/>
            <a:ext cx="5943600" cy="344805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Image result for oc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54650" y="0"/>
            <a:ext cx="5037350" cy="3645118"/>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30865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en-US"/>
          </a:p>
        </p:txBody>
      </p:sp>
      <p:sp>
        <p:nvSpPr>
          <p:cNvPr id="3" name="Espace réservé du contenu 2"/>
          <p:cNvSpPr>
            <a:spLocks noGrp="1"/>
          </p:cNvSpPr>
          <p:nvPr>
            <p:ph idx="1"/>
          </p:nvPr>
        </p:nvSpPr>
        <p:spPr/>
        <p:txBody>
          <a:bodyPr/>
          <a:lstStyle/>
          <a:p>
            <a:endParaRPr lang="en-US"/>
          </a:p>
        </p:txBody>
      </p:sp>
      <p:pic>
        <p:nvPicPr>
          <p:cNvPr id="16386" name="Picture 2" descr="Image result for ocd symmetr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0"/>
            <a:ext cx="9144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691119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54730" y="47102"/>
            <a:ext cx="3738524" cy="822789"/>
          </a:xfrm>
          <a:prstGeom prst="rect">
            <a:avLst/>
          </a:prstGeom>
        </p:spPr>
        <p:txBody>
          <a:bodyPr wrap="none">
            <a:spAutoFit/>
          </a:bodyPr>
          <a:lstStyle/>
          <a:p>
            <a:pPr>
              <a:lnSpc>
                <a:spcPct val="200000"/>
              </a:lnSpc>
            </a:pPr>
            <a:r>
              <a:rPr lang="fr-MA" sz="2800" dirty="0">
                <a:solidFill>
                  <a:srgbClr val="333333"/>
                </a:solidFill>
                <a:latin typeface="Times New Roman" panose="02020603050405020304" pitchFamily="18" charset="0"/>
                <a:cs typeface="Times New Roman" panose="02020603050405020304" pitchFamily="18" charset="0"/>
              </a:rPr>
              <a:t>les rituels de vérification</a:t>
            </a:r>
          </a:p>
        </p:txBody>
      </p:sp>
      <p:pic>
        <p:nvPicPr>
          <p:cNvPr id="13314" name="Picture 2" descr="Image result for close door oc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847562"/>
            <a:ext cx="4091189" cy="3068392"/>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3316" name="Picture 4" descr="Image result for close door car oc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28478" y="180304"/>
            <a:ext cx="3405567" cy="2543577"/>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3320" name="Picture 8" descr="Image result for close door car oc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3233" y="1075385"/>
            <a:ext cx="4509036" cy="2536333"/>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3322" name="Picture 10" descr="Image result for bouteille de gaz"/>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76104" y="3503055"/>
            <a:ext cx="3354946" cy="3354946"/>
          </a:xfrm>
          <a:prstGeom prst="rect">
            <a:avLst/>
          </a:prstGeom>
          <a:noFill/>
          <a:extLst>
            <a:ext uri="{909E8E84-426E-40DD-AFC4-6F175D3DCCD1}">
              <a14:hiddenFill xmlns:a14="http://schemas.microsoft.com/office/drawing/2010/main">
                <a:solidFill>
                  <a:srgbClr val="FFFFFF"/>
                </a:solidFill>
              </a14:hiddenFill>
            </a:ext>
          </a:extLst>
        </p:spPr>
      </p:pic>
      <p:pic>
        <p:nvPicPr>
          <p:cNvPr id="13324" name="Picture 12" descr="Image result for lumier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20626" y="511933"/>
            <a:ext cx="1819495" cy="2353213"/>
          </a:xfrm>
          <a:prstGeom prst="rect">
            <a:avLst/>
          </a:prstGeom>
          <a:noFill/>
          <a:extLst>
            <a:ext uri="{909E8E84-426E-40DD-AFC4-6F175D3DCCD1}">
              <a14:hiddenFill xmlns:a14="http://schemas.microsoft.com/office/drawing/2010/main">
                <a:solidFill>
                  <a:srgbClr val="FFFFFF"/>
                </a:solidFill>
              </a14:hiddenFill>
            </a:ext>
          </a:extLst>
        </p:spPr>
      </p:pic>
      <p:pic>
        <p:nvPicPr>
          <p:cNvPr id="13326" name="Picture 14" descr="Image result for prayer muslim"/>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962281" y="5180528"/>
            <a:ext cx="2171764" cy="163123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521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5172" y="1166813"/>
            <a:ext cx="6156959" cy="5509200"/>
          </a:xfrm>
          <a:prstGeom prst="rect">
            <a:avLst/>
          </a:prstGeom>
        </p:spPr>
        <p:txBody>
          <a:bodyPr wrap="square">
            <a:spAutoFit/>
          </a:bodyPr>
          <a:lstStyle/>
          <a:p>
            <a:pPr algn="ctr"/>
            <a:r>
              <a:rPr lang="fr-MA" sz="3200" dirty="0">
                <a:latin typeface="Times New Roman" panose="02020603050405020304" pitchFamily="18" charset="0"/>
                <a:cs typeface="Times New Roman" panose="02020603050405020304" pitchFamily="18" charset="0"/>
              </a:rPr>
              <a:t>Le trouble obsessionnel compulsif (TOC) est un trouble anxieux </a:t>
            </a:r>
          </a:p>
          <a:p>
            <a:pPr algn="ctr"/>
            <a:endParaRPr lang="fr-MA" sz="3200" dirty="0">
              <a:latin typeface="Times New Roman" panose="02020603050405020304" pitchFamily="18" charset="0"/>
              <a:cs typeface="Times New Roman" panose="02020603050405020304" pitchFamily="18" charset="0"/>
            </a:endParaRPr>
          </a:p>
          <a:p>
            <a:pPr algn="ctr"/>
            <a:r>
              <a:rPr lang="fr-MA" sz="3200" dirty="0">
                <a:latin typeface="Times New Roman" panose="02020603050405020304" pitchFamily="18" charset="0"/>
                <a:cs typeface="Times New Roman" panose="02020603050405020304" pitchFamily="18" charset="0"/>
              </a:rPr>
              <a:t>Grave </a:t>
            </a:r>
          </a:p>
          <a:p>
            <a:pPr algn="ctr"/>
            <a:endParaRPr lang="fr-MA" sz="3200" dirty="0">
              <a:latin typeface="Times New Roman" panose="02020603050405020304" pitchFamily="18" charset="0"/>
              <a:cs typeface="Times New Roman" panose="02020603050405020304" pitchFamily="18" charset="0"/>
            </a:endParaRPr>
          </a:p>
          <a:p>
            <a:pPr algn="ctr"/>
            <a:r>
              <a:rPr lang="fr-MA" sz="3200" dirty="0">
                <a:latin typeface="Times New Roman" panose="02020603050405020304" pitchFamily="18" charset="0"/>
                <a:cs typeface="Times New Roman" panose="02020603050405020304" pitchFamily="18" charset="0"/>
              </a:rPr>
              <a:t>Invalidant</a:t>
            </a:r>
          </a:p>
          <a:p>
            <a:pPr algn="ctr"/>
            <a:endParaRPr lang="fr-MA" sz="3200" dirty="0">
              <a:latin typeface="Times New Roman" panose="02020603050405020304" pitchFamily="18" charset="0"/>
              <a:cs typeface="Times New Roman" panose="02020603050405020304" pitchFamily="18" charset="0"/>
            </a:endParaRPr>
          </a:p>
          <a:p>
            <a:pPr algn="ctr"/>
            <a:r>
              <a:rPr lang="fr-MA" sz="3200" dirty="0">
                <a:latin typeface="Times New Roman" panose="02020603050405020304" pitchFamily="18" charset="0"/>
                <a:cs typeface="Times New Roman" panose="02020603050405020304" pitchFamily="18" charset="0"/>
              </a:rPr>
              <a:t>Fréquent </a:t>
            </a:r>
          </a:p>
          <a:p>
            <a:pPr algn="ctr"/>
            <a:endParaRPr lang="fr-MA" sz="3200" dirty="0">
              <a:latin typeface="Times New Roman" panose="02020603050405020304" pitchFamily="18" charset="0"/>
              <a:cs typeface="Times New Roman" panose="02020603050405020304" pitchFamily="18" charset="0"/>
            </a:endParaRPr>
          </a:p>
          <a:p>
            <a:pPr algn="ctr"/>
            <a:r>
              <a:rPr lang="fr-MA" sz="3200" dirty="0">
                <a:latin typeface="Times New Roman" panose="02020603050405020304" pitchFamily="18" charset="0"/>
                <a:cs typeface="Times New Roman" panose="02020603050405020304" pitchFamily="18" charset="0"/>
              </a:rPr>
              <a:t>Traitement : pharmacologique, TCC </a:t>
            </a:r>
            <a:r>
              <a:rPr lang="fr-MA" sz="3200" dirty="0">
                <a:latin typeface="Times New Roman" panose="02020603050405020304" pitchFamily="18" charset="0"/>
                <a:cs typeface="Times New Roman" panose="02020603050405020304" pitchFamily="18" charset="0"/>
                <a:sym typeface="Wingdings" panose="05000000000000000000" pitchFamily="2" charset="2"/>
              </a:rPr>
              <a:t> psychochirurgie ! </a:t>
            </a:r>
            <a:endParaRPr lang="fr-MA" sz="3200" dirty="0">
              <a:latin typeface="Times New Roman" panose="02020603050405020304" pitchFamily="18" charset="0"/>
              <a:cs typeface="Times New Roman" panose="02020603050405020304" pitchFamily="18" charset="0"/>
            </a:endParaRPr>
          </a:p>
        </p:txBody>
      </p:sp>
      <p:sp>
        <p:nvSpPr>
          <p:cNvPr id="5" name="Rectangle 4"/>
          <p:cNvSpPr/>
          <p:nvPr/>
        </p:nvSpPr>
        <p:spPr>
          <a:xfrm>
            <a:off x="3408205" y="-224844"/>
            <a:ext cx="4750018" cy="1200329"/>
          </a:xfrm>
          <a:prstGeom prst="rect">
            <a:avLst/>
          </a:prstGeom>
        </p:spPr>
        <p:txBody>
          <a:bodyPr wrap="none">
            <a:spAutoFit/>
          </a:bodyPr>
          <a:lstStyle/>
          <a:p>
            <a:r>
              <a:rPr lang="en-US" sz="7200" u="sng" dirty="0">
                <a:solidFill>
                  <a:srgbClr val="C00000"/>
                </a:solidFill>
                <a:latin typeface="Times New Roman" panose="02020603050405020304" pitchFamily="18" charset="0"/>
                <a:cs typeface="Times New Roman" panose="02020603050405020304" pitchFamily="18" charset="0"/>
              </a:rPr>
              <a:t>Introduction</a:t>
            </a:r>
          </a:p>
        </p:txBody>
      </p:sp>
      <p:pic>
        <p:nvPicPr>
          <p:cNvPr id="6" name="Picture 2" descr="Image result for oc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85560" y="1543656"/>
            <a:ext cx="5638800" cy="4524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35747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72480" y="0"/>
            <a:ext cx="10463121" cy="1135888"/>
          </a:xfrm>
          <a:prstGeom prst="rect">
            <a:avLst/>
          </a:prstGeom>
        </p:spPr>
        <p:txBody>
          <a:bodyPr wrap="none">
            <a:spAutoFit/>
          </a:bodyPr>
          <a:lstStyle/>
          <a:p>
            <a:pPr>
              <a:lnSpc>
                <a:spcPct val="200000"/>
              </a:lnSpc>
            </a:pPr>
            <a:r>
              <a:rPr lang="fr-MA" sz="4000" dirty="0">
                <a:solidFill>
                  <a:srgbClr val="333333"/>
                </a:solidFill>
                <a:latin typeface="Times New Roman" panose="02020603050405020304" pitchFamily="18" charset="0"/>
                <a:cs typeface="Times New Roman" panose="02020603050405020304" pitchFamily="18" charset="0"/>
              </a:rPr>
              <a:t>les rituels à visée conjuratoire ou rituels magiques</a:t>
            </a:r>
          </a:p>
        </p:txBody>
      </p:sp>
      <p:pic>
        <p:nvPicPr>
          <p:cNvPr id="14338" name="Picture 2" descr="Image result for toucher le boi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751009"/>
            <a:ext cx="3756302" cy="2507331"/>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4340" name="Picture 4" descr="Image result for istighfa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84743" y="1571082"/>
            <a:ext cx="4000500" cy="2009775"/>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4342" name="Picture 6" descr="Image result for ston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91845" y="4449702"/>
            <a:ext cx="3776161" cy="2364821"/>
          </a:xfrm>
          <a:prstGeom prst="rect">
            <a:avLst/>
          </a:prstGeom>
          <a:noFill/>
          <a:extLst>
            <a:ext uri="{909E8E84-426E-40DD-AFC4-6F175D3DCCD1}">
              <a14:hiddenFill xmlns:a14="http://schemas.microsoft.com/office/drawing/2010/main">
                <a:solidFill>
                  <a:srgbClr val="FFFFFF"/>
                </a:solidFill>
              </a14:hiddenFill>
            </a:ext>
          </a:extLst>
        </p:spPr>
      </p:pic>
      <p:pic>
        <p:nvPicPr>
          <p:cNvPr id="14344" name="Picture 8" descr="Image result for m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57544" y="4691880"/>
            <a:ext cx="3126821" cy="1880466"/>
          </a:xfrm>
          <a:prstGeom prst="rect">
            <a:avLst/>
          </a:prstGeom>
          <a:noFill/>
          <a:extLst>
            <a:ext uri="{909E8E84-426E-40DD-AFC4-6F175D3DCCD1}">
              <a14:hiddenFill xmlns:a14="http://schemas.microsoft.com/office/drawing/2010/main">
                <a:solidFill>
                  <a:srgbClr val="FFFFFF"/>
                </a:solidFill>
              </a14:hiddenFill>
            </a:ext>
          </a:extLst>
        </p:spPr>
      </p:pic>
      <p:pic>
        <p:nvPicPr>
          <p:cNvPr id="14346" name="Picture 10" descr="Image result for coran"/>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24125" y="1457028"/>
            <a:ext cx="2959833" cy="21141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25341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816114" y="-234421"/>
            <a:ext cx="7813357" cy="927177"/>
          </a:xfrm>
          <a:prstGeom prst="rect">
            <a:avLst/>
          </a:prstGeom>
        </p:spPr>
        <p:txBody>
          <a:bodyPr wrap="none">
            <a:spAutoFit/>
          </a:bodyPr>
          <a:lstStyle/>
          <a:p>
            <a:pPr>
              <a:lnSpc>
                <a:spcPct val="200000"/>
              </a:lnSpc>
            </a:pPr>
            <a:r>
              <a:rPr lang="fr-MA" sz="3200" dirty="0">
                <a:solidFill>
                  <a:srgbClr val="333333"/>
                </a:solidFill>
                <a:latin typeface="Times New Roman" panose="02020603050405020304" pitchFamily="18" charset="0"/>
                <a:cs typeface="Times New Roman" panose="02020603050405020304" pitchFamily="18" charset="0"/>
              </a:rPr>
              <a:t>les compulsions de rangement et d’alignement</a:t>
            </a:r>
          </a:p>
        </p:txBody>
      </p:sp>
      <p:pic>
        <p:nvPicPr>
          <p:cNvPr id="5" name="Picture 2" descr="Image result for oc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6732" y="1307872"/>
            <a:ext cx="4286250" cy="2324100"/>
          </a:xfrm>
          <a:prstGeom prst="rect">
            <a:avLst/>
          </a:prstGeom>
          <a:noFill/>
          <a:extLst>
            <a:ext uri="{909E8E84-426E-40DD-AFC4-6F175D3DCCD1}">
              <a14:hiddenFill xmlns:a14="http://schemas.microsoft.com/office/drawing/2010/main">
                <a:solidFill>
                  <a:srgbClr val="FFFFFF"/>
                </a:solidFill>
              </a14:hiddenFill>
            </a:ext>
          </a:extLst>
        </p:spPr>
      </p:pic>
      <p:pic>
        <p:nvPicPr>
          <p:cNvPr id="15362" name="Picture 2" descr="Image result for ocd symmetr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29857" y="3775941"/>
            <a:ext cx="7299614" cy="3082059"/>
          </a:xfrm>
          <a:prstGeom prst="rect">
            <a:avLst/>
          </a:prstGeom>
          <a:noFill/>
          <a:extLst>
            <a:ext uri="{909E8E84-426E-40DD-AFC4-6F175D3DCCD1}">
              <a14:hiddenFill xmlns:a14="http://schemas.microsoft.com/office/drawing/2010/main">
                <a:solidFill>
                  <a:srgbClr val="FFFFFF"/>
                </a:solidFill>
              </a14:hiddenFill>
            </a:ext>
          </a:extLst>
        </p:spPr>
      </p:pic>
      <p:pic>
        <p:nvPicPr>
          <p:cNvPr id="15364" name="Picture 4" descr="Image result for ocd organizi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59562" y="1403795"/>
            <a:ext cx="2741468" cy="21322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901467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764314" y="258680"/>
            <a:ext cx="2816797" cy="584775"/>
          </a:xfrm>
          <a:prstGeom prst="rect">
            <a:avLst/>
          </a:prstGeom>
        </p:spPr>
        <p:txBody>
          <a:bodyPr wrap="none">
            <a:spAutoFit/>
          </a:bodyPr>
          <a:lstStyle/>
          <a:p>
            <a:r>
              <a:rPr lang="fr-MA" sz="3200" dirty="0">
                <a:solidFill>
                  <a:srgbClr val="333333"/>
                </a:solidFill>
                <a:latin typeface="Times New Roman" panose="02020603050405020304" pitchFamily="18" charset="0"/>
                <a:cs typeface="Times New Roman" panose="02020603050405020304" pitchFamily="18" charset="0"/>
              </a:rPr>
              <a:t>l’arithmomanie </a:t>
            </a:r>
            <a:endParaRPr lang="en-US" sz="3200" dirty="0"/>
          </a:p>
        </p:txBody>
      </p:sp>
      <p:pic>
        <p:nvPicPr>
          <p:cNvPr id="17410" name="Picture 2" descr="Image result for arithmomani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86675" y="2585605"/>
            <a:ext cx="4286250" cy="415290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7412" name="Picture 4" descr="Image result for arithmomani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453" y="1152525"/>
            <a:ext cx="3038475" cy="2276475"/>
          </a:xfrm>
          <a:prstGeom prst="rect">
            <a:avLst/>
          </a:prstGeom>
          <a:noFill/>
          <a:extLst>
            <a:ext uri="{909E8E84-426E-40DD-AFC4-6F175D3DCCD1}">
              <a14:hiddenFill xmlns:a14="http://schemas.microsoft.com/office/drawing/2010/main">
                <a:solidFill>
                  <a:srgbClr val="FFFFFF"/>
                </a:solidFill>
              </a14:hiddenFill>
            </a:ext>
          </a:extLst>
        </p:spPr>
      </p:pic>
      <p:sp>
        <p:nvSpPr>
          <p:cNvPr id="5" name="AutoShape 6" descr="Image result for carrelage"/>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7416" name="Picture 8" descr="Related im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78125" y="1760827"/>
            <a:ext cx="2021031" cy="1515773"/>
          </a:xfrm>
          <a:prstGeom prst="rect">
            <a:avLst/>
          </a:prstGeom>
          <a:noFill/>
          <a:extLst>
            <a:ext uri="{909E8E84-426E-40DD-AFC4-6F175D3DCCD1}">
              <a14:hiddenFill xmlns:a14="http://schemas.microsoft.com/office/drawing/2010/main">
                <a:solidFill>
                  <a:srgbClr val="FFFFFF"/>
                </a:solidFill>
              </a14:hiddenFill>
            </a:ext>
          </a:extLst>
        </p:spPr>
      </p:pic>
      <p:pic>
        <p:nvPicPr>
          <p:cNvPr id="17418" name="Picture 10" descr="Image result for escalier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10460" y="3580332"/>
            <a:ext cx="4801177" cy="32776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573735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797188" y="251752"/>
            <a:ext cx="3433953" cy="707886"/>
          </a:xfrm>
          <a:prstGeom prst="rect">
            <a:avLst/>
          </a:prstGeom>
        </p:spPr>
        <p:txBody>
          <a:bodyPr wrap="none">
            <a:spAutoFit/>
          </a:bodyPr>
          <a:lstStyle/>
          <a:p>
            <a:r>
              <a:rPr lang="fr-MA" sz="4000" dirty="0">
                <a:solidFill>
                  <a:srgbClr val="333333"/>
                </a:solidFill>
                <a:latin typeface="Times New Roman" panose="02020603050405020304" pitchFamily="18" charset="0"/>
                <a:cs typeface="Times New Roman" panose="02020603050405020304" pitchFamily="18" charset="0"/>
              </a:rPr>
              <a:t>collectionnisme</a:t>
            </a:r>
            <a:endParaRPr lang="en-US" sz="4000" dirty="0"/>
          </a:p>
        </p:txBody>
      </p:sp>
      <p:pic>
        <p:nvPicPr>
          <p:cNvPr id="18434" name="Picture 2" descr="Image result for hoard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2456" y="2251363"/>
            <a:ext cx="4992353" cy="3208627"/>
          </a:xfrm>
          <a:prstGeom prst="rect">
            <a:avLst/>
          </a:prstGeom>
          <a:noFill/>
          <a:extLst>
            <a:ext uri="{909E8E84-426E-40DD-AFC4-6F175D3DCCD1}">
              <a14:hiddenFill xmlns:a14="http://schemas.microsoft.com/office/drawing/2010/main">
                <a:solidFill>
                  <a:srgbClr val="FFFFFF"/>
                </a:solidFill>
              </a14:hiddenFill>
            </a:ext>
          </a:extLst>
        </p:spPr>
      </p:pic>
      <p:pic>
        <p:nvPicPr>
          <p:cNvPr id="18436" name="Picture 4" descr="Image result for hoard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31182" y="3187938"/>
            <a:ext cx="4585853" cy="31795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325611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en-US"/>
          </a:p>
        </p:txBody>
      </p:sp>
      <p:sp>
        <p:nvSpPr>
          <p:cNvPr id="3" name="Espace réservé du contenu 2"/>
          <p:cNvSpPr>
            <a:spLocks noGrp="1"/>
          </p:cNvSpPr>
          <p:nvPr>
            <p:ph idx="1"/>
          </p:nvPr>
        </p:nvSpPr>
        <p:spPr/>
        <p:txBody>
          <a:bodyPr/>
          <a:lstStyle/>
          <a:p>
            <a:endParaRPr lang="en-US"/>
          </a:p>
        </p:txBody>
      </p:sp>
      <p:pic>
        <p:nvPicPr>
          <p:cNvPr id="19458" name="Picture 2" descr="Image result for hoard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176213"/>
            <a:ext cx="9753600" cy="6505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164069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822802" y="-44687"/>
            <a:ext cx="7545655" cy="1200329"/>
          </a:xfrm>
          <a:prstGeom prst="rect">
            <a:avLst/>
          </a:prstGeom>
        </p:spPr>
        <p:txBody>
          <a:bodyPr wrap="none">
            <a:spAutoFit/>
          </a:bodyPr>
          <a:lstStyle/>
          <a:p>
            <a:r>
              <a:rPr lang="en-US" sz="7200" u="sng" dirty="0">
                <a:latin typeface="Times New Roman" panose="02020603050405020304" pitchFamily="18" charset="0"/>
                <a:cs typeface="Times New Roman" panose="02020603050405020304" pitchFamily="18" charset="0"/>
              </a:rPr>
              <a:t>Etude </a:t>
            </a:r>
            <a:r>
              <a:rPr lang="en-US" sz="7200" u="sng" dirty="0" err="1">
                <a:latin typeface="Times New Roman" panose="02020603050405020304" pitchFamily="18" charset="0"/>
                <a:cs typeface="Times New Roman" panose="02020603050405020304" pitchFamily="18" charset="0"/>
              </a:rPr>
              <a:t>sémiologique</a:t>
            </a:r>
            <a:endParaRPr lang="en-US" sz="7200" u="sng" dirty="0">
              <a:latin typeface="Times New Roman" panose="02020603050405020304" pitchFamily="18" charset="0"/>
              <a:cs typeface="Times New Roman" panose="02020603050405020304" pitchFamily="18" charset="0"/>
            </a:endParaRPr>
          </a:p>
        </p:txBody>
      </p:sp>
      <p:pic>
        <p:nvPicPr>
          <p:cNvPr id="1028" name="Picture 4" descr="Image result for compuls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62406" y="1346315"/>
            <a:ext cx="2857500" cy="285750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030" name="Picture 6" descr="Image result for anxiété"/>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9266" y="4000500"/>
            <a:ext cx="2857500" cy="28575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évitemen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23287" y="3048000"/>
            <a:ext cx="3810000" cy="381000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034" name="Picture 10" descr="Image result for obsessi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5819" y="-94211"/>
            <a:ext cx="2857500" cy="3981450"/>
          </a:xfrm>
          <a:prstGeom prst="rect">
            <a:avLst/>
          </a:prstGeom>
          <a:noFill/>
          <a:extLst>
            <a:ext uri="{909E8E84-426E-40DD-AFC4-6F175D3DCCD1}">
              <a14:hiddenFill xmlns:a14="http://schemas.microsoft.com/office/drawing/2010/main">
                <a:solidFill>
                  <a:srgbClr val="FFFFFF"/>
                </a:solidFill>
              </a14:hiddenFill>
            </a:ext>
          </a:extLst>
        </p:spPr>
      </p:pic>
      <p:sp>
        <p:nvSpPr>
          <p:cNvPr id="7" name="Ellipse 6"/>
          <p:cNvSpPr/>
          <p:nvPr/>
        </p:nvSpPr>
        <p:spPr>
          <a:xfrm>
            <a:off x="769607" y="3745316"/>
            <a:ext cx="3636818" cy="336786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75838474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962590" y="4214614"/>
            <a:ext cx="10017137" cy="1815882"/>
          </a:xfrm>
          <a:prstGeom prst="rect">
            <a:avLst/>
          </a:prstGeom>
        </p:spPr>
        <p:txBody>
          <a:bodyPr wrap="square">
            <a:spAutoFit/>
          </a:bodyPr>
          <a:lstStyle/>
          <a:p>
            <a:pPr algn="just"/>
            <a:r>
              <a:rPr lang="fr-MA" sz="2800" dirty="0">
                <a:latin typeface="Times New Roman" panose="02020603050405020304" pitchFamily="18" charset="0"/>
                <a:cs typeface="Times New Roman" panose="02020603050405020304" pitchFamily="18" charset="0"/>
              </a:rPr>
              <a:t>Emotion pénible pouvant aller jusqu'à l’angoisse. C’est une anxiété de fond chronique et lancinante, elle est liée au thème de l’obsession qui le provoque. Cette anxiété est souvent calmée par le rituel et elle est réactivée si l’on s’empêche de faire le rituel. </a:t>
            </a:r>
            <a:endParaRPr lang="en-US" sz="2800" dirty="0">
              <a:latin typeface="Times New Roman" panose="02020603050405020304" pitchFamily="18" charset="0"/>
              <a:cs typeface="Times New Roman" panose="02020603050405020304" pitchFamily="18" charset="0"/>
            </a:endParaRPr>
          </a:p>
        </p:txBody>
      </p:sp>
      <p:sp>
        <p:nvSpPr>
          <p:cNvPr id="5" name="Rectangle 4"/>
          <p:cNvSpPr/>
          <p:nvPr/>
        </p:nvSpPr>
        <p:spPr>
          <a:xfrm>
            <a:off x="1054105" y="1151865"/>
            <a:ext cx="4987263" cy="1323439"/>
          </a:xfrm>
          <a:prstGeom prst="rect">
            <a:avLst/>
          </a:prstGeom>
        </p:spPr>
        <p:txBody>
          <a:bodyPr wrap="none">
            <a:spAutoFit/>
          </a:bodyPr>
          <a:lstStyle/>
          <a:p>
            <a:r>
              <a:rPr lang="fr-MA" sz="8000" dirty="0">
                <a:effectLst>
                  <a:outerShdw blurRad="38100" dist="38100" dir="2700000" algn="tl">
                    <a:srgbClr val="000000">
                      <a:alpha val="43137"/>
                    </a:srgbClr>
                  </a:outerShdw>
                </a:effectLst>
                <a:latin typeface="Jokerman" panose="04090605060D06020702" pitchFamily="82" charset="0"/>
              </a:rPr>
              <a:t>L’anxiété</a:t>
            </a:r>
            <a:endParaRPr lang="en-US" sz="3200" dirty="0">
              <a:effectLst>
                <a:outerShdw blurRad="38100" dist="38100" dir="2700000" algn="tl">
                  <a:srgbClr val="000000">
                    <a:alpha val="43137"/>
                  </a:srgbClr>
                </a:outerShdw>
              </a:effectLst>
              <a:latin typeface="Jokerman" panose="04090605060D06020702" pitchFamily="82" charset="0"/>
            </a:endParaRPr>
          </a:p>
        </p:txBody>
      </p:sp>
      <p:pic>
        <p:nvPicPr>
          <p:cNvPr id="20482" name="Picture 2" descr="Image result for anxiet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91837" y="0"/>
            <a:ext cx="4500163" cy="30341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202408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822802" y="-44687"/>
            <a:ext cx="7545655" cy="1200329"/>
          </a:xfrm>
          <a:prstGeom prst="rect">
            <a:avLst/>
          </a:prstGeom>
        </p:spPr>
        <p:txBody>
          <a:bodyPr wrap="none">
            <a:spAutoFit/>
          </a:bodyPr>
          <a:lstStyle/>
          <a:p>
            <a:r>
              <a:rPr lang="en-US" sz="7200" u="sng" dirty="0">
                <a:latin typeface="Times New Roman" panose="02020603050405020304" pitchFamily="18" charset="0"/>
                <a:cs typeface="Times New Roman" panose="02020603050405020304" pitchFamily="18" charset="0"/>
              </a:rPr>
              <a:t>Etude </a:t>
            </a:r>
            <a:r>
              <a:rPr lang="en-US" sz="7200" u="sng" dirty="0" err="1">
                <a:latin typeface="Times New Roman" panose="02020603050405020304" pitchFamily="18" charset="0"/>
                <a:cs typeface="Times New Roman" panose="02020603050405020304" pitchFamily="18" charset="0"/>
              </a:rPr>
              <a:t>sémiologique</a:t>
            </a:r>
            <a:endParaRPr lang="en-US" sz="7200" u="sng" dirty="0">
              <a:latin typeface="Times New Roman" panose="02020603050405020304" pitchFamily="18" charset="0"/>
              <a:cs typeface="Times New Roman" panose="02020603050405020304" pitchFamily="18" charset="0"/>
            </a:endParaRPr>
          </a:p>
        </p:txBody>
      </p:sp>
      <p:pic>
        <p:nvPicPr>
          <p:cNvPr id="1028" name="Picture 4" descr="Image result for compuls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62406" y="1346315"/>
            <a:ext cx="2857500" cy="285750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030" name="Picture 6" descr="Image result for anxiété"/>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9266" y="4000500"/>
            <a:ext cx="2857500" cy="28575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évitemen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23287" y="3048000"/>
            <a:ext cx="3810000" cy="381000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034" name="Picture 10" descr="Image result for obsessi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5819" y="-94211"/>
            <a:ext cx="2857500" cy="3981450"/>
          </a:xfrm>
          <a:prstGeom prst="rect">
            <a:avLst/>
          </a:prstGeom>
          <a:noFill/>
          <a:extLst>
            <a:ext uri="{909E8E84-426E-40DD-AFC4-6F175D3DCCD1}">
              <a14:hiddenFill xmlns:a14="http://schemas.microsoft.com/office/drawing/2010/main">
                <a:solidFill>
                  <a:srgbClr val="FFFFFF"/>
                </a:solidFill>
              </a14:hiddenFill>
            </a:ext>
          </a:extLst>
        </p:spPr>
      </p:pic>
      <p:sp>
        <p:nvSpPr>
          <p:cNvPr id="2" name="Ellipse 1"/>
          <p:cNvSpPr/>
          <p:nvPr/>
        </p:nvSpPr>
        <p:spPr>
          <a:xfrm>
            <a:off x="4832638" y="3490133"/>
            <a:ext cx="3636818" cy="336786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78347246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91835" y="3157363"/>
            <a:ext cx="11443855" cy="3046988"/>
          </a:xfrm>
          <a:prstGeom prst="rect">
            <a:avLst/>
          </a:prstGeom>
        </p:spPr>
        <p:txBody>
          <a:bodyPr wrap="square">
            <a:spAutoFit/>
          </a:bodyPr>
          <a:lstStyle/>
          <a:p>
            <a:pPr algn="just"/>
            <a:r>
              <a:rPr lang="fr-MA" sz="3200" dirty="0">
                <a:latin typeface="Times New Roman" panose="02020603050405020304" pitchFamily="18" charset="0"/>
                <a:cs typeface="Times New Roman" panose="02020603050405020304" pitchFamily="18" charset="0"/>
              </a:rPr>
              <a:t> Il consiste à </a:t>
            </a:r>
            <a:r>
              <a:rPr lang="fr-MA" sz="3200" dirty="0">
                <a:highlight>
                  <a:srgbClr val="FFFF00"/>
                </a:highlight>
                <a:latin typeface="Times New Roman" panose="02020603050405020304" pitchFamily="18" charset="0"/>
                <a:cs typeface="Times New Roman" panose="02020603050405020304" pitchFamily="18" charset="0"/>
              </a:rPr>
              <a:t>ne pas affronter </a:t>
            </a:r>
            <a:r>
              <a:rPr lang="fr-MA" sz="3200" dirty="0">
                <a:latin typeface="Times New Roman" panose="02020603050405020304" pitchFamily="18" charset="0"/>
                <a:cs typeface="Times New Roman" panose="02020603050405020304" pitchFamily="18" charset="0"/>
              </a:rPr>
              <a:t>ou à </a:t>
            </a:r>
            <a:r>
              <a:rPr lang="fr-MA" sz="3200" dirty="0">
                <a:highlight>
                  <a:srgbClr val="FFFF00"/>
                </a:highlight>
                <a:latin typeface="Times New Roman" panose="02020603050405020304" pitchFamily="18" charset="0"/>
                <a:cs typeface="Times New Roman" panose="02020603050405020304" pitchFamily="18" charset="0"/>
              </a:rPr>
              <a:t>contourner une situation</a:t>
            </a:r>
            <a:r>
              <a:rPr lang="fr-MA" sz="3200" dirty="0">
                <a:latin typeface="Times New Roman" panose="02020603050405020304" pitchFamily="18" charset="0"/>
                <a:cs typeface="Times New Roman" panose="02020603050405020304" pitchFamily="18" charset="0"/>
              </a:rPr>
              <a:t>, un lieu ou une action connus pour déclencher des obsessions et des rituels. Il peut consister parfois à utiliser une autre personne pour faire des actes à la place du sujet, il est assez efficace pour lutter contre les obsessions ou les rituels, mais il perturbe considérablement la vie du sujet. </a:t>
            </a:r>
            <a:endParaRPr lang="en-US" sz="3200" dirty="0">
              <a:latin typeface="Times New Roman" panose="02020603050405020304" pitchFamily="18" charset="0"/>
              <a:cs typeface="Times New Roman" panose="02020603050405020304" pitchFamily="18" charset="0"/>
            </a:endParaRPr>
          </a:p>
        </p:txBody>
      </p:sp>
      <p:sp>
        <p:nvSpPr>
          <p:cNvPr id="5" name="Rectangle 4"/>
          <p:cNvSpPr/>
          <p:nvPr/>
        </p:nvSpPr>
        <p:spPr>
          <a:xfrm>
            <a:off x="3634966" y="964972"/>
            <a:ext cx="5606022" cy="1200329"/>
          </a:xfrm>
          <a:prstGeom prst="rect">
            <a:avLst/>
          </a:prstGeom>
        </p:spPr>
        <p:txBody>
          <a:bodyPr wrap="none">
            <a:spAutoFit/>
          </a:bodyPr>
          <a:lstStyle/>
          <a:p>
            <a:r>
              <a:rPr lang="fr-MA" sz="7200" dirty="0">
                <a:latin typeface="Jokerman" panose="04090605060D06020702" pitchFamily="82" charset="0"/>
              </a:rPr>
              <a:t>L’évitement</a:t>
            </a:r>
            <a:endParaRPr lang="en-US" sz="7200" dirty="0">
              <a:latin typeface="Jokerman" panose="04090605060D06020702" pitchFamily="82" charset="0"/>
            </a:endParaRPr>
          </a:p>
        </p:txBody>
      </p:sp>
      <p:pic>
        <p:nvPicPr>
          <p:cNvPr id="26626" name="Picture 2" descr="Image result for charms bad ey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22335" y="58552"/>
            <a:ext cx="2069665" cy="2160213"/>
          </a:xfrm>
          <a:prstGeom prst="rect">
            <a:avLst/>
          </a:prstGeom>
          <a:noFill/>
          <a:extLst>
            <a:ext uri="{909E8E84-426E-40DD-AFC4-6F175D3DCCD1}">
              <a14:hiddenFill xmlns:a14="http://schemas.microsoft.com/office/drawing/2010/main">
                <a:solidFill>
                  <a:srgbClr val="FFFFFF"/>
                </a:solidFill>
              </a14:hiddenFill>
            </a:ext>
          </a:extLst>
        </p:spPr>
      </p:pic>
      <p:pic>
        <p:nvPicPr>
          <p:cNvPr id="26628" name="Picture 4" descr="Image result for main de fatm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1567"/>
            <a:ext cx="2524125" cy="2524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282389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descr="Image result for cercle vicieux to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45672" y="280988"/>
            <a:ext cx="8603673" cy="67216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71806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42253" y="723478"/>
            <a:ext cx="11720945" cy="5909310"/>
          </a:xfrm>
          <a:prstGeom prst="rect">
            <a:avLst/>
          </a:prstGeom>
        </p:spPr>
        <p:txBody>
          <a:bodyPr wrap="square">
            <a:spAutoFit/>
          </a:bodyPr>
          <a:lstStyle/>
          <a:p>
            <a:pPr algn="ctr"/>
            <a:endParaRPr lang="fr-MA" dirty="0">
              <a:latin typeface="Times New Roman" panose="02020603050405020304" pitchFamily="18" charset="0"/>
              <a:cs typeface="Times New Roman" panose="02020603050405020304" pitchFamily="18" charset="0"/>
            </a:endParaRPr>
          </a:p>
          <a:p>
            <a:pPr algn="ctr"/>
            <a:endParaRPr lang="fr-MA" dirty="0">
              <a:latin typeface="Times New Roman" panose="02020603050405020304" pitchFamily="18" charset="0"/>
              <a:cs typeface="Times New Roman" panose="02020603050405020304" pitchFamily="18" charset="0"/>
            </a:endParaRPr>
          </a:p>
          <a:p>
            <a:pPr algn="ctr"/>
            <a:r>
              <a:rPr lang="fr-MA" dirty="0">
                <a:latin typeface="Times New Roman" panose="02020603050405020304" pitchFamily="18" charset="0"/>
                <a:cs typeface="Times New Roman" panose="02020603050405020304" pitchFamily="18" charset="0"/>
              </a:rPr>
              <a:t>Se place au </a:t>
            </a:r>
            <a:r>
              <a:rPr lang="fr-MA" dirty="0">
                <a:highlight>
                  <a:srgbClr val="FFFF00"/>
                </a:highlight>
                <a:latin typeface="Times New Roman" panose="02020603050405020304" pitchFamily="18" charset="0"/>
                <a:cs typeface="Times New Roman" panose="02020603050405020304" pitchFamily="18" charset="0"/>
              </a:rPr>
              <a:t>quatrième</a:t>
            </a:r>
            <a:r>
              <a:rPr lang="fr-MA" dirty="0">
                <a:latin typeface="Times New Roman" panose="02020603050405020304" pitchFamily="18" charset="0"/>
                <a:cs typeface="Times New Roman" panose="02020603050405020304" pitchFamily="18" charset="0"/>
              </a:rPr>
              <a:t> rang parmi les troubles psychiatriques les plus fréquents</a:t>
            </a:r>
          </a:p>
          <a:p>
            <a:pPr algn="ctr"/>
            <a:endParaRPr lang="fr-MA" dirty="0">
              <a:latin typeface="Times New Roman" panose="02020603050405020304" pitchFamily="18" charset="0"/>
              <a:cs typeface="Times New Roman" panose="02020603050405020304" pitchFamily="18" charset="0"/>
            </a:endParaRPr>
          </a:p>
          <a:p>
            <a:pPr algn="ctr"/>
            <a:endParaRPr lang="fr-MA" dirty="0">
              <a:latin typeface="Times New Roman" panose="02020603050405020304" pitchFamily="18" charset="0"/>
              <a:cs typeface="Times New Roman" panose="02020603050405020304" pitchFamily="18" charset="0"/>
            </a:endParaRPr>
          </a:p>
          <a:p>
            <a:pPr algn="ctr"/>
            <a:r>
              <a:rPr lang="fr-MA" dirty="0">
                <a:latin typeface="Times New Roman" panose="02020603050405020304" pitchFamily="18" charset="0"/>
                <a:cs typeface="Times New Roman" panose="02020603050405020304" pitchFamily="18" charset="0"/>
              </a:rPr>
              <a:t> Son début est le plus souvent </a:t>
            </a:r>
            <a:r>
              <a:rPr lang="fr-MA" dirty="0">
                <a:highlight>
                  <a:srgbClr val="FFFF00"/>
                </a:highlight>
                <a:latin typeface="Times New Roman" panose="02020603050405020304" pitchFamily="18" charset="0"/>
                <a:cs typeface="Times New Roman" panose="02020603050405020304" pitchFamily="18" charset="0"/>
              </a:rPr>
              <a:t>insidieux</a:t>
            </a:r>
            <a:r>
              <a:rPr lang="fr-MA" dirty="0">
                <a:latin typeface="Times New Roman" panose="02020603050405020304" pitchFamily="18" charset="0"/>
                <a:cs typeface="Times New Roman" panose="02020603050405020304" pitchFamily="18" charset="0"/>
              </a:rPr>
              <a:t>, avec une évolution </a:t>
            </a:r>
            <a:r>
              <a:rPr lang="fr-MA" dirty="0">
                <a:highlight>
                  <a:srgbClr val="FFFF00"/>
                </a:highlight>
                <a:latin typeface="Times New Roman" panose="02020603050405020304" pitchFamily="18" charset="0"/>
                <a:cs typeface="Times New Roman" panose="02020603050405020304" pitchFamily="18" charset="0"/>
              </a:rPr>
              <a:t>chronique</a:t>
            </a:r>
            <a:r>
              <a:rPr lang="fr-MA" dirty="0">
                <a:latin typeface="Times New Roman" panose="02020603050405020304" pitchFamily="18" charset="0"/>
                <a:cs typeface="Times New Roman" panose="02020603050405020304" pitchFamily="18" charset="0"/>
              </a:rPr>
              <a:t> sur plusieurs années.</a:t>
            </a:r>
          </a:p>
          <a:p>
            <a:pPr algn="ctr"/>
            <a:endParaRPr lang="fr-MA" dirty="0">
              <a:latin typeface="Times New Roman" panose="02020603050405020304" pitchFamily="18" charset="0"/>
              <a:cs typeface="Times New Roman" panose="02020603050405020304" pitchFamily="18" charset="0"/>
            </a:endParaRPr>
          </a:p>
          <a:p>
            <a:pPr algn="ctr"/>
            <a:endParaRPr lang="fr-MA" dirty="0">
              <a:latin typeface="Times New Roman" panose="02020603050405020304" pitchFamily="18" charset="0"/>
              <a:cs typeface="Times New Roman" panose="02020603050405020304" pitchFamily="18" charset="0"/>
            </a:endParaRPr>
          </a:p>
          <a:p>
            <a:pPr algn="ctr"/>
            <a:r>
              <a:rPr lang="fr-MA" dirty="0">
                <a:latin typeface="Times New Roman" panose="02020603050405020304" pitchFamily="18" charset="0"/>
                <a:cs typeface="Times New Roman" panose="02020603050405020304" pitchFamily="18" charset="0"/>
              </a:rPr>
              <a:t> Le diagnostic du TOC est porté en référence au </a:t>
            </a:r>
            <a:r>
              <a:rPr lang="fr-MA" dirty="0">
                <a:highlight>
                  <a:srgbClr val="FFFF00"/>
                </a:highlight>
                <a:latin typeface="Times New Roman" panose="02020603050405020304" pitchFamily="18" charset="0"/>
                <a:cs typeface="Times New Roman" panose="02020603050405020304" pitchFamily="18" charset="0"/>
              </a:rPr>
              <a:t>DSM 5</a:t>
            </a:r>
            <a:r>
              <a:rPr lang="fr-MA" dirty="0">
                <a:latin typeface="Times New Roman" panose="02020603050405020304" pitchFamily="18" charset="0"/>
                <a:cs typeface="Times New Roman" panose="02020603050405020304" pitchFamily="18" charset="0"/>
              </a:rPr>
              <a:t>. </a:t>
            </a:r>
          </a:p>
          <a:p>
            <a:pPr algn="ctr"/>
            <a:endParaRPr lang="fr-MA" dirty="0">
              <a:latin typeface="Times New Roman" panose="02020603050405020304" pitchFamily="18" charset="0"/>
              <a:cs typeface="Times New Roman" panose="02020603050405020304" pitchFamily="18" charset="0"/>
            </a:endParaRPr>
          </a:p>
          <a:p>
            <a:pPr algn="ctr"/>
            <a:endParaRPr lang="fr-MA" dirty="0">
              <a:latin typeface="Times New Roman" panose="02020603050405020304" pitchFamily="18" charset="0"/>
              <a:cs typeface="Times New Roman" panose="02020603050405020304" pitchFamily="18" charset="0"/>
            </a:endParaRPr>
          </a:p>
          <a:p>
            <a:pPr algn="ctr"/>
            <a:r>
              <a:rPr lang="fr-MA" dirty="0">
                <a:latin typeface="Times New Roman" panose="02020603050405020304" pitchFamily="18" charset="0"/>
                <a:cs typeface="Times New Roman" panose="02020603050405020304" pitchFamily="18" charset="0"/>
              </a:rPr>
              <a:t>Les répercussions de TOC sur la </a:t>
            </a:r>
            <a:r>
              <a:rPr lang="fr-MA" dirty="0">
                <a:highlight>
                  <a:srgbClr val="FFFF00"/>
                </a:highlight>
                <a:latin typeface="Times New Roman" panose="02020603050405020304" pitchFamily="18" charset="0"/>
                <a:cs typeface="Times New Roman" panose="02020603050405020304" pitchFamily="18" charset="0"/>
              </a:rPr>
              <a:t>qualité</a:t>
            </a:r>
            <a:r>
              <a:rPr lang="fr-MA" dirty="0">
                <a:latin typeface="Times New Roman" panose="02020603050405020304" pitchFamily="18" charset="0"/>
                <a:cs typeface="Times New Roman" panose="02020603050405020304" pitchFamily="18" charset="0"/>
              </a:rPr>
              <a:t> de vie des patients sont énormes, elles peuvent perturber chaque aspect de la vie d’un individu, notamment sa façon de penser, ses sentiments et son comportement.</a:t>
            </a:r>
          </a:p>
          <a:p>
            <a:pPr algn="ctr"/>
            <a:endParaRPr lang="fr-MA" dirty="0">
              <a:latin typeface="Times New Roman" panose="02020603050405020304" pitchFamily="18" charset="0"/>
              <a:cs typeface="Times New Roman" panose="02020603050405020304" pitchFamily="18" charset="0"/>
            </a:endParaRPr>
          </a:p>
          <a:p>
            <a:pPr algn="ctr"/>
            <a:r>
              <a:rPr lang="fr-MA" dirty="0">
                <a:latin typeface="Times New Roman" panose="02020603050405020304" pitchFamily="18" charset="0"/>
                <a:cs typeface="Times New Roman" panose="02020603050405020304" pitchFamily="18" charset="0"/>
              </a:rPr>
              <a:t> Dans certains cas, les obsessions et les compulsions peuvent occuper </a:t>
            </a:r>
            <a:r>
              <a:rPr lang="fr-MA" dirty="0">
                <a:highlight>
                  <a:srgbClr val="FFFF00"/>
                </a:highlight>
                <a:latin typeface="Times New Roman" panose="02020603050405020304" pitchFamily="18" charset="0"/>
                <a:cs typeface="Times New Roman" panose="02020603050405020304" pitchFamily="18" charset="0"/>
              </a:rPr>
              <a:t>la journée entière </a:t>
            </a:r>
            <a:r>
              <a:rPr lang="fr-MA" dirty="0">
                <a:latin typeface="Times New Roman" panose="02020603050405020304" pitchFamily="18" charset="0"/>
                <a:cs typeface="Times New Roman" panose="02020603050405020304" pitchFamily="18" charset="0"/>
              </a:rPr>
              <a:t>et entrainer une déficience importante. </a:t>
            </a:r>
          </a:p>
          <a:p>
            <a:pPr algn="ctr"/>
            <a:endParaRPr lang="fr-MA" dirty="0">
              <a:latin typeface="Times New Roman" panose="02020603050405020304" pitchFamily="18" charset="0"/>
              <a:cs typeface="Times New Roman" panose="02020603050405020304" pitchFamily="18" charset="0"/>
            </a:endParaRPr>
          </a:p>
          <a:p>
            <a:pPr algn="ctr"/>
            <a:endParaRPr lang="fr-MA" dirty="0">
              <a:latin typeface="Times New Roman" panose="02020603050405020304" pitchFamily="18" charset="0"/>
              <a:cs typeface="Times New Roman" panose="02020603050405020304" pitchFamily="18" charset="0"/>
            </a:endParaRPr>
          </a:p>
          <a:p>
            <a:pPr algn="ctr"/>
            <a:r>
              <a:rPr lang="fr-MA" dirty="0">
                <a:latin typeface="Times New Roman" panose="02020603050405020304" pitchFamily="18" charset="0"/>
                <a:cs typeface="Times New Roman" panose="02020603050405020304" pitchFamily="18" charset="0"/>
              </a:rPr>
              <a:t>Les causes du TOC ??? </a:t>
            </a:r>
            <a:r>
              <a:rPr lang="fr-MA" dirty="0">
                <a:latin typeface="Times New Roman" panose="02020603050405020304" pitchFamily="18" charset="0"/>
                <a:cs typeface="Times New Roman" panose="02020603050405020304" pitchFamily="18" charset="0"/>
                <a:sym typeface="Wingdings" panose="05000000000000000000" pitchFamily="2" charset="2"/>
              </a:rPr>
              <a:t></a:t>
            </a:r>
            <a:r>
              <a:rPr lang="fr-MA" dirty="0">
                <a:latin typeface="Times New Roman" panose="02020603050405020304" pitchFamily="18" charset="0"/>
                <a:cs typeface="Times New Roman" panose="02020603050405020304" pitchFamily="18" charset="0"/>
              </a:rPr>
              <a:t> plusieurs </a:t>
            </a:r>
            <a:r>
              <a:rPr lang="fr-MA" dirty="0">
                <a:highlight>
                  <a:srgbClr val="FFFF00"/>
                </a:highlight>
                <a:latin typeface="Times New Roman" panose="02020603050405020304" pitchFamily="18" charset="0"/>
                <a:cs typeface="Times New Roman" panose="02020603050405020304" pitchFamily="18" charset="0"/>
              </a:rPr>
              <a:t>hypothèses</a:t>
            </a:r>
            <a:r>
              <a:rPr lang="fr-MA" dirty="0">
                <a:latin typeface="Times New Roman" panose="02020603050405020304" pitchFamily="18" charset="0"/>
                <a:cs typeface="Times New Roman" panose="02020603050405020304" pitchFamily="18" charset="0"/>
              </a:rPr>
              <a:t> explicatives </a:t>
            </a:r>
          </a:p>
          <a:p>
            <a:pPr algn="ctr"/>
            <a:endParaRPr lang="fr-MA" dirty="0">
              <a:latin typeface="Times New Roman" panose="02020603050405020304" pitchFamily="18" charset="0"/>
              <a:cs typeface="Times New Roman" panose="02020603050405020304" pitchFamily="18" charset="0"/>
            </a:endParaRPr>
          </a:p>
          <a:p>
            <a:pPr algn="ctr"/>
            <a:r>
              <a:rPr lang="fr-MA" dirty="0">
                <a:latin typeface="Times New Roman" panose="02020603050405020304" pitchFamily="18" charset="0"/>
                <a:cs typeface="Times New Roman" panose="02020603050405020304" pitchFamily="18" charset="0"/>
              </a:rPr>
              <a:t>Histoire : stade anal, habitude apprise, « une erreur de la pensée,  dysfonctionnement du système sérotoninergique …</a:t>
            </a:r>
            <a:endParaRPr lang="en-US" dirty="0">
              <a:latin typeface="Times New Roman" panose="02020603050405020304" pitchFamily="18" charset="0"/>
              <a:cs typeface="Times New Roman" panose="02020603050405020304" pitchFamily="18" charset="0"/>
            </a:endParaRPr>
          </a:p>
        </p:txBody>
      </p:sp>
      <p:sp>
        <p:nvSpPr>
          <p:cNvPr id="5" name="Rectangle 4"/>
          <p:cNvSpPr/>
          <p:nvPr/>
        </p:nvSpPr>
        <p:spPr>
          <a:xfrm>
            <a:off x="4128703" y="419798"/>
            <a:ext cx="3358612" cy="369332"/>
          </a:xfrm>
          <a:prstGeom prst="rect">
            <a:avLst/>
          </a:prstGeom>
        </p:spPr>
        <p:txBody>
          <a:bodyPr wrap="none">
            <a:spAutoFit/>
          </a:bodyPr>
          <a:lstStyle/>
          <a:p>
            <a:pPr algn="just"/>
            <a:r>
              <a:rPr lang="fr-MA" dirty="0">
                <a:latin typeface="Times New Roman" panose="02020603050405020304" pitchFamily="18" charset="0"/>
                <a:cs typeface="Times New Roman" panose="02020603050405020304" pitchFamily="18" charset="0"/>
              </a:rPr>
              <a:t>Les obsessions / Les compulsions </a:t>
            </a:r>
          </a:p>
        </p:txBody>
      </p:sp>
    </p:spTree>
    <p:extLst>
      <p:ext uri="{BB962C8B-B14F-4D97-AF65-F5344CB8AC3E}">
        <p14:creationId xmlns:p14="http://schemas.microsoft.com/office/powerpoint/2010/main" val="410722331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393462" y="2787893"/>
            <a:ext cx="10515600" cy="1325563"/>
          </a:xfrm>
        </p:spPr>
        <p:txBody>
          <a:bodyPr>
            <a:normAutofit fontScale="90000"/>
          </a:bodyPr>
          <a:lstStyle/>
          <a:p>
            <a:r>
              <a:rPr lang="en-US" sz="9600" b="1" dirty="0">
                <a:solidFill>
                  <a:srgbClr val="C00000"/>
                </a:solidFill>
                <a:latin typeface="Jokerman" panose="04090605060D06020702" pitchFamily="82" charset="0"/>
              </a:rPr>
              <a:t>Cas </a:t>
            </a:r>
            <a:r>
              <a:rPr lang="en-US" sz="9600" b="1" dirty="0" err="1">
                <a:solidFill>
                  <a:srgbClr val="C00000"/>
                </a:solidFill>
                <a:latin typeface="Jokerman" panose="04090605060D06020702" pitchFamily="82" charset="0"/>
              </a:rPr>
              <a:t>cliniques</a:t>
            </a:r>
            <a:r>
              <a:rPr lang="en-US" sz="9600" b="1" dirty="0">
                <a:solidFill>
                  <a:srgbClr val="C00000"/>
                </a:solidFill>
                <a:latin typeface="Jokerman" panose="04090605060D06020702" pitchFamily="82" charset="0"/>
              </a:rPr>
              <a:t> </a:t>
            </a:r>
          </a:p>
        </p:txBody>
      </p:sp>
    </p:spTree>
    <p:extLst>
      <p:ext uri="{BB962C8B-B14F-4D97-AF65-F5344CB8AC3E}">
        <p14:creationId xmlns:p14="http://schemas.microsoft.com/office/powerpoint/2010/main" val="313152626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77982" y="348499"/>
            <a:ext cx="10515600" cy="1325563"/>
          </a:xfrm>
        </p:spPr>
        <p:txBody>
          <a:bodyPr>
            <a:normAutofit fontScale="90000"/>
          </a:bodyPr>
          <a:lstStyle/>
          <a:p>
            <a:r>
              <a:rPr lang="en-US" sz="9600" b="1" u="sng" dirty="0"/>
              <a:t>Plan </a:t>
            </a:r>
          </a:p>
        </p:txBody>
      </p:sp>
      <p:sp>
        <p:nvSpPr>
          <p:cNvPr id="3" name="Espace réservé du contenu 2"/>
          <p:cNvSpPr>
            <a:spLocks noGrp="1"/>
          </p:cNvSpPr>
          <p:nvPr>
            <p:ph idx="1"/>
          </p:nvPr>
        </p:nvSpPr>
        <p:spPr>
          <a:xfrm>
            <a:off x="2761212" y="2036214"/>
            <a:ext cx="10515600" cy="4351338"/>
          </a:xfrm>
        </p:spPr>
        <p:txBody>
          <a:bodyPr>
            <a:normAutofit/>
          </a:bodyPr>
          <a:lstStyle/>
          <a:p>
            <a:r>
              <a:rPr lang="en-US" sz="4000" dirty="0"/>
              <a:t>Introduction </a:t>
            </a:r>
          </a:p>
          <a:p>
            <a:r>
              <a:rPr lang="en-US" sz="4000" dirty="0" err="1"/>
              <a:t>Épidémiologie</a:t>
            </a:r>
            <a:r>
              <a:rPr lang="en-US" sz="4000" dirty="0"/>
              <a:t> </a:t>
            </a:r>
          </a:p>
          <a:p>
            <a:r>
              <a:rPr lang="en-US" sz="4000" dirty="0"/>
              <a:t>Étude </a:t>
            </a:r>
            <a:r>
              <a:rPr lang="en-US" sz="4000" dirty="0" err="1"/>
              <a:t>sémiologique</a:t>
            </a:r>
            <a:r>
              <a:rPr lang="en-US" sz="4000" dirty="0"/>
              <a:t> </a:t>
            </a:r>
          </a:p>
          <a:p>
            <a:r>
              <a:rPr lang="en-US" sz="4000" dirty="0" err="1">
                <a:solidFill>
                  <a:srgbClr val="C00000"/>
                </a:solidFill>
              </a:rPr>
              <a:t>Étiopathogénie</a:t>
            </a:r>
            <a:r>
              <a:rPr lang="en-US" sz="4000" dirty="0">
                <a:solidFill>
                  <a:srgbClr val="C00000"/>
                </a:solidFill>
              </a:rPr>
              <a:t> </a:t>
            </a:r>
          </a:p>
          <a:p>
            <a:r>
              <a:rPr lang="en-US" sz="4000" dirty="0" err="1"/>
              <a:t>Prise</a:t>
            </a:r>
            <a:r>
              <a:rPr lang="en-US" sz="4000" dirty="0"/>
              <a:t> </a:t>
            </a:r>
            <a:r>
              <a:rPr lang="en-US" sz="4000" dirty="0" err="1"/>
              <a:t>en</a:t>
            </a:r>
            <a:r>
              <a:rPr lang="en-US" sz="4000" dirty="0"/>
              <a:t> charge </a:t>
            </a:r>
          </a:p>
          <a:p>
            <a:r>
              <a:rPr lang="en-US" sz="4000" dirty="0"/>
              <a:t>Conclusion </a:t>
            </a:r>
          </a:p>
          <a:p>
            <a:endParaRPr lang="en-US" sz="4000" dirty="0"/>
          </a:p>
        </p:txBody>
      </p:sp>
    </p:spTree>
    <p:extLst>
      <p:ext uri="{BB962C8B-B14F-4D97-AF65-F5344CB8AC3E}">
        <p14:creationId xmlns:p14="http://schemas.microsoft.com/office/powerpoint/2010/main" val="336727156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b="1" u="sng" dirty="0" err="1">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Étiopathogénie</a:t>
            </a:r>
            <a:r>
              <a:rPr lang="en-US" b="1" u="sng"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br>
              <a:rPr lang="en-US" b="1" u="sng"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endParaRPr lang="en-US" b="1" u="sng"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4" name="Rectangle 3"/>
          <p:cNvSpPr/>
          <p:nvPr/>
        </p:nvSpPr>
        <p:spPr>
          <a:xfrm>
            <a:off x="4911110" y="2113014"/>
            <a:ext cx="5392823" cy="700576"/>
          </a:xfrm>
          <a:prstGeom prst="rect">
            <a:avLst/>
          </a:prstGeom>
        </p:spPr>
        <p:txBody>
          <a:bodyPr wrap="none">
            <a:spAutoFit/>
          </a:bodyPr>
          <a:lstStyle/>
          <a:p>
            <a:pPr algn="just">
              <a:lnSpc>
                <a:spcPct val="115000"/>
              </a:lnSpc>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fr-FR" sz="3600" dirty="0">
                <a:solidFill>
                  <a:srgbClr val="00B050"/>
                </a:solidFill>
                <a:latin typeface="Jokerman" panose="04090605060D06020702" pitchFamily="82" charset="0"/>
                <a:ea typeface="Times New Roman" panose="02020603050405020304" pitchFamily="18" charset="0"/>
                <a:cs typeface="Times New Roman" panose="02020603050405020304" pitchFamily="18" charset="0"/>
              </a:rPr>
              <a:t>1-hypothèse génétique</a:t>
            </a:r>
          </a:p>
        </p:txBody>
      </p:sp>
      <p:sp>
        <p:nvSpPr>
          <p:cNvPr id="5" name="Rectangle 4"/>
          <p:cNvSpPr/>
          <p:nvPr/>
        </p:nvSpPr>
        <p:spPr>
          <a:xfrm>
            <a:off x="3004857" y="3235916"/>
            <a:ext cx="5934638" cy="700576"/>
          </a:xfrm>
          <a:prstGeom prst="rect">
            <a:avLst/>
          </a:prstGeom>
        </p:spPr>
        <p:txBody>
          <a:bodyPr wrap="none">
            <a:spAutoFit/>
          </a:bodyPr>
          <a:lstStyle/>
          <a:p>
            <a:pPr algn="just">
              <a:lnSpc>
                <a:spcPct val="115000"/>
              </a:lnSpc>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fr-FR" sz="3600" dirty="0">
                <a:solidFill>
                  <a:srgbClr val="00B050"/>
                </a:solidFill>
                <a:latin typeface="Jokerman" panose="04090605060D06020702" pitchFamily="82" charset="0"/>
                <a:ea typeface="Times New Roman" panose="02020603050405020304" pitchFamily="18" charset="0"/>
                <a:cs typeface="Times New Roman" panose="02020603050405020304" pitchFamily="18" charset="0"/>
              </a:rPr>
              <a:t>2-hypothèse biochimique</a:t>
            </a:r>
          </a:p>
        </p:txBody>
      </p:sp>
      <p:sp>
        <p:nvSpPr>
          <p:cNvPr id="6" name="Rectangle 5"/>
          <p:cNvSpPr/>
          <p:nvPr/>
        </p:nvSpPr>
        <p:spPr>
          <a:xfrm>
            <a:off x="1527276" y="4524998"/>
            <a:ext cx="7205819" cy="729430"/>
          </a:xfrm>
          <a:prstGeom prst="rect">
            <a:avLst/>
          </a:prstGeom>
        </p:spPr>
        <p:txBody>
          <a:bodyPr wrap="none">
            <a:spAutoFit/>
          </a:bodyPr>
          <a:lstStyle/>
          <a:p>
            <a:pPr>
              <a:lnSpc>
                <a:spcPct val="115000"/>
              </a:lnSpc>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fr-FR" sz="3600" dirty="0">
                <a:solidFill>
                  <a:srgbClr val="00B050"/>
                </a:solidFill>
                <a:latin typeface="Jokerman" panose="04090605060D06020702" pitchFamily="82" charset="0"/>
                <a:ea typeface="Times New Roman" panose="02020603050405020304" pitchFamily="18" charset="0"/>
                <a:cs typeface="Arial" panose="020B0604020202020204" pitchFamily="34" charset="0"/>
              </a:rPr>
              <a:t>3-Hypothèse comportementale</a:t>
            </a:r>
            <a:endParaRPr lang="en-US" sz="2800" dirty="0">
              <a:solidFill>
                <a:srgbClr val="00B050"/>
              </a:solidFill>
              <a:latin typeface="Jokerman" panose="04090605060D06020702" pitchFamily="82" charset="0"/>
              <a:ea typeface="Times New Roman" panose="02020603050405020304" pitchFamily="18" charset="0"/>
              <a:cs typeface="Arial" panose="020B0604020202020204" pitchFamily="34" charset="0"/>
            </a:endParaRPr>
          </a:p>
        </p:txBody>
      </p:sp>
      <p:sp>
        <p:nvSpPr>
          <p:cNvPr id="7" name="Rectangle 6"/>
          <p:cNvSpPr/>
          <p:nvPr/>
        </p:nvSpPr>
        <p:spPr>
          <a:xfrm>
            <a:off x="511634" y="5842934"/>
            <a:ext cx="5336717" cy="729430"/>
          </a:xfrm>
          <a:prstGeom prst="rect">
            <a:avLst/>
          </a:prstGeom>
        </p:spPr>
        <p:txBody>
          <a:bodyPr wrap="none">
            <a:spAutoFit/>
          </a:bodyPr>
          <a:lstStyle/>
          <a:p>
            <a:pPr>
              <a:lnSpc>
                <a:spcPct val="115000"/>
              </a:lnSpc>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fr-FR" sz="3600" dirty="0">
                <a:solidFill>
                  <a:srgbClr val="00B050"/>
                </a:solidFill>
                <a:latin typeface="Jokerman" panose="04090605060D06020702" pitchFamily="82" charset="0"/>
                <a:ea typeface="Times New Roman" panose="02020603050405020304" pitchFamily="18" charset="0"/>
                <a:cs typeface="Arial" panose="020B0604020202020204" pitchFamily="34" charset="0"/>
              </a:rPr>
              <a:t>4-Hypothèse cognitive</a:t>
            </a:r>
            <a:endParaRPr lang="en-US" sz="2800" dirty="0">
              <a:solidFill>
                <a:srgbClr val="00B050"/>
              </a:solidFill>
              <a:latin typeface="Jokerman" panose="04090605060D06020702" pitchFamily="82" charset="0"/>
              <a:ea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104257549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72400" y="0"/>
            <a:ext cx="4876800" cy="3686175"/>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554691" y="637055"/>
            <a:ext cx="11066930" cy="6003182"/>
          </a:xfrm>
          <a:prstGeom prst="rect">
            <a:avLst/>
          </a:prstGeom>
        </p:spPr>
        <p:txBody>
          <a:bodyPr wrap="square">
            <a:spAutoFit/>
          </a:bodyPr>
          <a:lstStyle/>
          <a:p>
            <a:pPr algn="just">
              <a:lnSpc>
                <a:spcPct val="115000"/>
              </a:lnSpc>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fr-FR" sz="4800" dirty="0">
                <a:solidFill>
                  <a:srgbClr val="00B050"/>
                </a:solidFill>
                <a:latin typeface="Jokerman" panose="04090605060D06020702" pitchFamily="82" charset="0"/>
                <a:ea typeface="Times New Roman" panose="02020603050405020304" pitchFamily="18" charset="0"/>
                <a:cs typeface="Times New Roman" panose="02020603050405020304" pitchFamily="18" charset="0"/>
              </a:rPr>
              <a:t>1-hypothèse</a:t>
            </a:r>
            <a:r>
              <a:rPr lang="fr-FR" sz="4000" dirty="0">
                <a:solidFill>
                  <a:srgbClr val="00B050"/>
                </a:solidFill>
                <a:latin typeface="Jokerman" panose="04090605060D06020702" pitchFamily="82" charset="0"/>
                <a:ea typeface="Times New Roman" panose="02020603050405020304" pitchFamily="18" charset="0"/>
                <a:cs typeface="Times New Roman" panose="02020603050405020304" pitchFamily="18" charset="0"/>
              </a:rPr>
              <a:t> génétique</a:t>
            </a:r>
          </a:p>
          <a:p>
            <a:pPr algn="just">
              <a:lnSpc>
                <a:spcPct val="115000"/>
              </a:lnSpc>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3200" dirty="0">
              <a:latin typeface="Jokerman" panose="04090605060D06020702" pitchFamily="82" charset="0"/>
              <a:ea typeface="Times New Roman" panose="02020603050405020304" pitchFamily="18" charset="0"/>
              <a:cs typeface="Times New Roman" panose="02020603050405020304" pitchFamily="18" charset="0"/>
            </a:endParaRPr>
          </a:p>
          <a:p>
            <a:pPr algn="just">
              <a:lnSpc>
                <a:spcPct val="115000"/>
              </a:lnSpc>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fr-FR" dirty="0">
                <a:latin typeface="Times New Roman" panose="02020603050405020304" pitchFamily="18" charset="0"/>
                <a:ea typeface="Times New Roman" panose="02020603050405020304" pitchFamily="18" charset="0"/>
                <a:cs typeface="Times New Roman" panose="02020603050405020304" pitchFamily="18" charset="0"/>
              </a:rPr>
              <a:t> </a:t>
            </a:r>
            <a:endParaRPr lang="en-US" sz="1400" dirty="0">
              <a:latin typeface="Times New Roman" panose="02020603050405020304" pitchFamily="18" charset="0"/>
              <a:ea typeface="Times New Roman" panose="02020603050405020304" pitchFamily="18" charset="0"/>
              <a:cs typeface="Times New Roman" panose="02020603050405020304" pitchFamily="18" charset="0"/>
            </a:endParaRPr>
          </a:p>
          <a:p>
            <a:pPr marL="285750" indent="-285750" algn="just">
              <a:lnSpc>
                <a:spcPct val="115000"/>
              </a:lnSpc>
              <a:buFont typeface="Arial" panose="020B0604020202020204" pitchFamily="34" charset="0"/>
              <a:buChar cha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fr-FR" sz="2800" dirty="0">
                <a:latin typeface="Times New Roman" panose="02020603050405020304" pitchFamily="18" charset="0"/>
                <a:ea typeface="Times New Roman" panose="02020603050405020304" pitchFamily="18" charset="0"/>
                <a:cs typeface="Times New Roman" panose="02020603050405020304" pitchFamily="18" charset="0"/>
              </a:rPr>
              <a:t>Le TOC est une maladie à déterminisme plurifactoriel</a:t>
            </a:r>
          </a:p>
          <a:p>
            <a:pPr marL="285750" indent="-285750" algn="just">
              <a:lnSpc>
                <a:spcPct val="115000"/>
              </a:lnSpc>
              <a:buFont typeface="Arial" panose="020B0604020202020204" pitchFamily="34" charset="0"/>
              <a:buChar cha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2000" dirty="0">
              <a:latin typeface="Times New Roman" panose="02020603050405020304" pitchFamily="18" charset="0"/>
              <a:ea typeface="Times New Roman" panose="02020603050405020304" pitchFamily="18" charset="0"/>
              <a:cs typeface="Times New Roman" panose="02020603050405020304" pitchFamily="18" charset="0"/>
            </a:endParaRPr>
          </a:p>
          <a:p>
            <a:pPr marL="285750" indent="-285750" algn="just">
              <a:lnSpc>
                <a:spcPct val="115000"/>
              </a:lnSpc>
              <a:buFont typeface="Arial" panose="020B0604020202020204" pitchFamily="34" charset="0"/>
              <a:buChar cha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fr-FR" sz="2800" dirty="0">
                <a:latin typeface="Times New Roman" panose="02020603050405020304" pitchFamily="18" charset="0"/>
                <a:ea typeface="Times New Roman" panose="02020603050405020304" pitchFamily="18" charset="0"/>
                <a:cs typeface="Times New Roman" panose="02020603050405020304" pitchFamily="18" charset="0"/>
              </a:rPr>
              <a:t>20 à 25% des parents de 1er degré de patients atteints de TOC présentent aussi un TOC</a:t>
            </a:r>
          </a:p>
          <a:p>
            <a:pPr marL="285750" indent="-285750" algn="just">
              <a:lnSpc>
                <a:spcPct val="115000"/>
              </a:lnSpc>
              <a:buFont typeface="Arial" panose="020B0604020202020204" pitchFamily="34" charset="0"/>
              <a:buChar cha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2000" dirty="0">
              <a:latin typeface="Times New Roman" panose="02020603050405020304" pitchFamily="18" charset="0"/>
              <a:ea typeface="Times New Roman" panose="02020603050405020304" pitchFamily="18" charset="0"/>
              <a:cs typeface="Times New Roman" panose="02020603050405020304" pitchFamily="18" charset="0"/>
            </a:endParaRPr>
          </a:p>
          <a:p>
            <a:pPr marL="285750" indent="-285750" algn="just">
              <a:lnSpc>
                <a:spcPct val="115000"/>
              </a:lnSpc>
              <a:buFont typeface="Arial" panose="020B0604020202020204" pitchFamily="34" charset="0"/>
              <a:buChar cha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fr-FR" sz="2800" dirty="0">
                <a:latin typeface="Times New Roman" panose="02020603050405020304" pitchFamily="18" charset="0"/>
                <a:ea typeface="Times New Roman" panose="02020603050405020304" pitchFamily="18" charset="0"/>
                <a:cs typeface="Times New Roman" panose="02020603050405020304" pitchFamily="18" charset="0"/>
              </a:rPr>
              <a:t>Gêne encore inconnu</a:t>
            </a:r>
          </a:p>
          <a:p>
            <a:pPr marL="285750" indent="-285750" algn="just">
              <a:lnSpc>
                <a:spcPct val="115000"/>
              </a:lnSpc>
              <a:buFont typeface="Arial" panose="020B0604020202020204" pitchFamily="34" charset="0"/>
              <a:buChar cha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fr-FR" sz="2800" dirty="0">
                <a:latin typeface="Times New Roman" panose="02020603050405020304" pitchFamily="18" charset="0"/>
                <a:ea typeface="Times New Roman" panose="02020603050405020304" pitchFamily="18" charset="0"/>
                <a:cs typeface="Times New Roman" panose="02020603050405020304" pitchFamily="18" charset="0"/>
              </a:rPr>
              <a:t> </a:t>
            </a:r>
            <a:endParaRPr lang="en-US" sz="2000" dirty="0">
              <a:latin typeface="Times New Roman" panose="02020603050405020304" pitchFamily="18" charset="0"/>
              <a:ea typeface="Times New Roman" panose="02020603050405020304" pitchFamily="18" charset="0"/>
              <a:cs typeface="Times New Roman" panose="02020603050405020304" pitchFamily="18" charset="0"/>
            </a:endParaRPr>
          </a:p>
          <a:p>
            <a:pPr marL="285750" indent="-285750" algn="just">
              <a:lnSpc>
                <a:spcPct val="115000"/>
              </a:lnSpc>
              <a:buFont typeface="Arial" panose="020B0604020202020204" pitchFamily="34" charset="0"/>
              <a:buChar cha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fr-FR" sz="2800" dirty="0">
                <a:latin typeface="Times New Roman" panose="02020603050405020304" pitchFamily="18" charset="0"/>
                <a:ea typeface="Times New Roman" panose="02020603050405020304" pitchFamily="18" charset="0"/>
                <a:cs typeface="Times New Roman" panose="02020603050405020304" pitchFamily="18" charset="0"/>
              </a:rPr>
              <a:t>Etudes des jumeaux: taux de concordance élevé chez les homozygotes (53 à 87%)</a:t>
            </a:r>
            <a:endParaRPr lang="en-US" sz="2000" dirty="0">
              <a:effectLst/>
              <a:latin typeface="Times New Roman" panose="020206030504050203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3522553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00050" y="478376"/>
            <a:ext cx="12020550" cy="3879524"/>
          </a:xfrm>
          <a:prstGeom prst="rect">
            <a:avLst/>
          </a:prstGeom>
        </p:spPr>
        <p:txBody>
          <a:bodyPr wrap="square">
            <a:spAutoFit/>
          </a:bodyPr>
          <a:lstStyle/>
          <a:p>
            <a:pPr algn="just">
              <a:lnSpc>
                <a:spcPct val="115000"/>
              </a:lnSpc>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fr-FR" sz="4400" dirty="0">
                <a:solidFill>
                  <a:srgbClr val="00B050"/>
                </a:solidFill>
                <a:latin typeface="Jokerman" panose="04090605060D06020702" pitchFamily="82" charset="0"/>
                <a:ea typeface="Times New Roman" panose="02020603050405020304" pitchFamily="18" charset="0"/>
                <a:cs typeface="Times New Roman" panose="02020603050405020304" pitchFamily="18" charset="0"/>
              </a:rPr>
              <a:t>2-hypothèse biochimique</a:t>
            </a:r>
          </a:p>
          <a:p>
            <a:pPr>
              <a:lnSpc>
                <a:spcPct val="115000"/>
              </a:lnSpc>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fr-FR" dirty="0">
                <a:latin typeface="Arial" panose="020B0604020202020204" pitchFamily="34" charset="0"/>
                <a:ea typeface="Times New Roman" panose="02020603050405020304" pitchFamily="18" charset="0"/>
                <a:cs typeface="Arial" panose="020B0604020202020204" pitchFamily="34" charset="0"/>
              </a:rPr>
              <a:t> </a:t>
            </a:r>
          </a:p>
          <a:p>
            <a:pPr>
              <a:lnSpc>
                <a:spcPct val="115000"/>
              </a:lnSpc>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2000" dirty="0">
              <a:latin typeface="Times New Roman" panose="02020603050405020304" pitchFamily="18" charset="0"/>
              <a:ea typeface="Times New Roman" panose="02020603050405020304" pitchFamily="18" charset="0"/>
              <a:cs typeface="Times New Roman" panose="02020603050405020304" pitchFamily="18" charset="0"/>
            </a:endParaRPr>
          </a:p>
          <a:p>
            <a:pPr>
              <a:lnSpc>
                <a:spcPct val="115000"/>
              </a:lnSpc>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2000" dirty="0">
              <a:latin typeface="Times New Roman" panose="02020603050405020304" pitchFamily="18" charset="0"/>
              <a:ea typeface="Times New Roman" panose="02020603050405020304" pitchFamily="18" charset="0"/>
              <a:cs typeface="Times New Roman" panose="02020603050405020304" pitchFamily="18" charset="0"/>
            </a:endParaRPr>
          </a:p>
          <a:p>
            <a:pPr marL="285750" indent="-285750">
              <a:lnSpc>
                <a:spcPct val="115000"/>
              </a:lnSpc>
              <a:buFont typeface="Arial" panose="020B0604020202020204" pitchFamily="34" charset="0"/>
              <a:buChar cha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fr-FR" sz="2800" u="sng" dirty="0">
                <a:latin typeface="Times New Roman" panose="02020603050405020304" pitchFamily="18" charset="0"/>
                <a:ea typeface="Times New Roman" panose="02020603050405020304" pitchFamily="18" charset="0"/>
                <a:cs typeface="Times New Roman" panose="02020603050405020304" pitchFamily="18" charset="0"/>
              </a:rPr>
              <a:t>La sérotonine </a:t>
            </a:r>
            <a:r>
              <a:rPr lang="fr-FR" sz="2800" u="sng" dirty="0">
                <a:latin typeface="Times New Roman" panose="02020603050405020304" pitchFamily="18" charset="0"/>
                <a:ea typeface="Times New Roman" panose="02020603050405020304" pitchFamily="18" charset="0"/>
                <a:cs typeface="Times New Roman" panose="02020603050405020304" pitchFamily="18" charset="0"/>
                <a:sym typeface="Wingdings" panose="05000000000000000000" pitchFamily="2" charset="2"/>
              </a:rPr>
              <a:t> </a:t>
            </a:r>
            <a:r>
              <a:rPr lang="fr-FR" sz="2800" u="sng" dirty="0">
                <a:latin typeface="Times New Roman" panose="02020603050405020304" pitchFamily="18" charset="0"/>
                <a:ea typeface="Times New Roman" panose="02020603050405020304" pitchFamily="18" charset="0"/>
                <a:cs typeface="Times New Roman" panose="02020603050405020304" pitchFamily="18" charset="0"/>
              </a:rPr>
              <a:t> le contrôle du comportement</a:t>
            </a:r>
          </a:p>
          <a:p>
            <a:pPr marL="285750" indent="-285750">
              <a:lnSpc>
                <a:spcPct val="115000"/>
              </a:lnSpc>
              <a:buFont typeface="Arial" panose="020B0604020202020204" pitchFamily="34" charset="0"/>
              <a:buChar cha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fr-FR" sz="2800" u="sng" dirty="0">
              <a:latin typeface="Times New Roman" panose="02020603050405020304" pitchFamily="18" charset="0"/>
              <a:ea typeface="Times New Roman" panose="02020603050405020304" pitchFamily="18" charset="0"/>
              <a:cs typeface="Times New Roman" panose="02020603050405020304" pitchFamily="18" charset="0"/>
            </a:endParaRPr>
          </a:p>
          <a:p>
            <a:pPr marL="285750" indent="-285750">
              <a:lnSpc>
                <a:spcPct val="115000"/>
              </a:lnSpc>
              <a:buFont typeface="Arial" panose="020B0604020202020204" pitchFamily="34" charset="0"/>
              <a:buChar cha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fr-FR" sz="2800" dirty="0">
                <a:latin typeface="Times New Roman" panose="02020603050405020304" pitchFamily="18" charset="0"/>
                <a:ea typeface="Times New Roman" panose="02020603050405020304" pitchFamily="18" charset="0"/>
                <a:cs typeface="Times New Roman" panose="02020603050405020304" pitchFamily="18" charset="0"/>
              </a:rPr>
              <a:t>Le principal argument en faveur de l'hypothèse est l'effet positif sur les rituels des ATD </a:t>
            </a:r>
            <a:r>
              <a:rPr lang="fr-FR" sz="2800" dirty="0" err="1">
                <a:latin typeface="Times New Roman" panose="02020603050405020304" pitchFamily="18" charset="0"/>
                <a:ea typeface="Times New Roman" panose="02020603050405020304" pitchFamily="18" charset="0"/>
                <a:cs typeface="Times New Roman" panose="02020603050405020304" pitchFamily="18" charset="0"/>
              </a:rPr>
              <a:t>serotoninergiques</a:t>
            </a:r>
            <a:r>
              <a:rPr lang="fr-FR" sz="2800" dirty="0">
                <a:latin typeface="Times New Roman" panose="02020603050405020304" pitchFamily="18" charset="0"/>
                <a:ea typeface="Times New Roman" panose="02020603050405020304" pitchFamily="18" charset="0"/>
                <a:cs typeface="Times New Roman" panose="02020603050405020304" pitchFamily="18" charset="0"/>
              </a:rPr>
              <a:t>.</a:t>
            </a:r>
            <a:endParaRPr lang="en-US" sz="2000" dirty="0">
              <a:effectLst/>
              <a:latin typeface="Times New Roman" panose="02020603050405020304" pitchFamily="18" charset="0"/>
              <a:ea typeface="Times New Roman" panose="02020603050405020304" pitchFamily="18" charset="0"/>
              <a:cs typeface="Times New Roman" panose="02020603050405020304" pitchFamily="18" charset="0"/>
            </a:endParaRPr>
          </a:p>
        </p:txBody>
      </p:sp>
      <p:pic>
        <p:nvPicPr>
          <p:cNvPr id="29704" name="Picture 8"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91688" y="-364586"/>
            <a:ext cx="2809875" cy="2466975"/>
          </a:xfrm>
          <a:prstGeom prst="rect">
            <a:avLst/>
          </a:prstGeom>
          <a:noFill/>
          <a:extLst>
            <a:ext uri="{909E8E84-426E-40DD-AFC4-6F175D3DCCD1}">
              <a14:hiddenFill xmlns:a14="http://schemas.microsoft.com/office/drawing/2010/main">
                <a:solidFill>
                  <a:srgbClr val="FFFFFF"/>
                </a:solidFill>
              </a14:hiddenFill>
            </a:ext>
          </a:extLst>
        </p:spPr>
      </p:pic>
      <p:pic>
        <p:nvPicPr>
          <p:cNvPr id="29706" name="Picture 10" descr="Image result for dopamin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9087" y="4203082"/>
            <a:ext cx="4035426" cy="27977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968177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990600" y="2130339"/>
            <a:ext cx="10725150" cy="3841052"/>
          </a:xfrm>
          <a:prstGeom prst="rect">
            <a:avLst/>
          </a:prstGeom>
        </p:spPr>
        <p:txBody>
          <a:bodyPr wrap="square">
            <a:spAutoFit/>
          </a:bodyPr>
          <a:lstStyle/>
          <a:p>
            <a:pPr>
              <a:lnSpc>
                <a:spcPct val="115000"/>
              </a:lnSpc>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fr-FR" sz="2400" dirty="0">
                <a:latin typeface="Times New Roman" panose="02020603050405020304" pitchFamily="18" charset="0"/>
                <a:ea typeface="Times New Roman" panose="02020603050405020304" pitchFamily="18" charset="0"/>
                <a:cs typeface="Times New Roman" panose="02020603050405020304" pitchFamily="18" charset="0"/>
              </a:rPr>
              <a:t> </a:t>
            </a:r>
            <a:endParaRPr lang="en-US" dirty="0">
              <a:latin typeface="Times New Roman" panose="02020603050405020304" pitchFamily="18" charset="0"/>
              <a:ea typeface="Times New Roman" panose="02020603050405020304" pitchFamily="18" charset="0"/>
              <a:cs typeface="Times New Roman" panose="02020603050405020304" pitchFamily="18" charset="0"/>
            </a:endParaRPr>
          </a:p>
          <a:p>
            <a:pPr marL="342900" indent="-342900">
              <a:lnSpc>
                <a:spcPct val="150000"/>
              </a:lnSpc>
              <a:buFont typeface="Arial" panose="020B0604020202020204" pitchFamily="34" charset="0"/>
              <a:buChar cha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fr-FR" sz="2400" dirty="0">
                <a:latin typeface="Times New Roman" panose="02020603050405020304" pitchFamily="18" charset="0"/>
                <a:ea typeface="Times New Roman" panose="02020603050405020304" pitchFamily="18" charset="0"/>
                <a:cs typeface="Times New Roman" panose="02020603050405020304" pitchFamily="18" charset="0"/>
              </a:rPr>
              <a:t>Le modèle comportemental est issue des travaux de Pavlov sur les réflexes conditionnés</a:t>
            </a:r>
            <a:endParaRPr lang="en-US" dirty="0">
              <a:latin typeface="Times New Roman" panose="02020603050405020304" pitchFamily="18" charset="0"/>
              <a:ea typeface="Times New Roman" panose="02020603050405020304" pitchFamily="18" charset="0"/>
              <a:cs typeface="Times New Roman" panose="02020603050405020304" pitchFamily="18" charset="0"/>
            </a:endParaRPr>
          </a:p>
          <a:p>
            <a:pPr marL="342900" indent="-342900">
              <a:lnSpc>
                <a:spcPct val="150000"/>
              </a:lnSpc>
              <a:buFont typeface="Arial" panose="020B0604020202020204" pitchFamily="34" charset="0"/>
              <a:buChar cha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fr-FR" sz="2400" dirty="0">
                <a:latin typeface="Times New Roman" panose="02020603050405020304" pitchFamily="18" charset="0"/>
                <a:ea typeface="Times New Roman" panose="02020603050405020304" pitchFamily="18" charset="0"/>
                <a:cs typeface="Times New Roman" panose="02020603050405020304" pitchFamily="18" charset="0"/>
              </a:rPr>
              <a:t>Les compulsions sont un ensemble de réponses conditionnées produits dans le but de baisser l'angoisse qu'entraine l'idée obsédante</a:t>
            </a:r>
            <a:endParaRPr lang="en-US" dirty="0">
              <a:latin typeface="Times New Roman" panose="02020603050405020304" pitchFamily="18" charset="0"/>
              <a:ea typeface="Times New Roman" panose="02020603050405020304" pitchFamily="18" charset="0"/>
              <a:cs typeface="Times New Roman" panose="02020603050405020304" pitchFamily="18" charset="0"/>
            </a:endParaRPr>
          </a:p>
          <a:p>
            <a:pPr marL="342900" indent="-342900">
              <a:lnSpc>
                <a:spcPct val="150000"/>
              </a:lnSpc>
              <a:buFont typeface="Arial" panose="020B0604020202020204" pitchFamily="34" charset="0"/>
              <a:buChar cha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fr-FR" sz="2400" dirty="0">
                <a:latin typeface="Times New Roman" panose="02020603050405020304" pitchFamily="18" charset="0"/>
                <a:ea typeface="Times New Roman" panose="02020603050405020304" pitchFamily="18" charset="0"/>
                <a:cs typeface="Times New Roman" panose="02020603050405020304" pitchFamily="18" charset="0"/>
              </a:rPr>
              <a:t>L'apaisement de l'angoisse qu'apporte le geste compulsif renforce et maintient ce dernier</a:t>
            </a:r>
            <a:endParaRPr lang="en-US" dirty="0">
              <a:effectLst/>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4" name="Rectangle 3"/>
          <p:cNvSpPr/>
          <p:nvPr/>
        </p:nvSpPr>
        <p:spPr>
          <a:xfrm>
            <a:off x="203301" y="442259"/>
            <a:ext cx="8760732" cy="835678"/>
          </a:xfrm>
          <a:prstGeom prst="rect">
            <a:avLst/>
          </a:prstGeom>
        </p:spPr>
        <p:txBody>
          <a:bodyPr wrap="none">
            <a:spAutoFit/>
          </a:bodyPr>
          <a:lstStyle/>
          <a:p>
            <a:pPr>
              <a:lnSpc>
                <a:spcPct val="115000"/>
              </a:lnSpc>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fr-FR" sz="4400" dirty="0">
                <a:solidFill>
                  <a:srgbClr val="00B050"/>
                </a:solidFill>
                <a:latin typeface="Jokerman" panose="04090605060D06020702" pitchFamily="82" charset="0"/>
                <a:ea typeface="Times New Roman" panose="02020603050405020304" pitchFamily="18" charset="0"/>
                <a:cs typeface="Arial" panose="020B0604020202020204" pitchFamily="34" charset="0"/>
              </a:rPr>
              <a:t>3-Hypothèse comportementale</a:t>
            </a:r>
            <a:endParaRPr lang="en-US" sz="3600" dirty="0">
              <a:solidFill>
                <a:srgbClr val="00B050"/>
              </a:solidFill>
              <a:latin typeface="Jokerman" panose="04090605060D06020702" pitchFamily="82" charset="0"/>
              <a:ea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142647846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076575" y="2664817"/>
            <a:ext cx="6096000" cy="1224951"/>
          </a:xfrm>
          <a:prstGeom prst="rect">
            <a:avLst/>
          </a:prstGeom>
        </p:spPr>
        <p:txBody>
          <a:bodyPr>
            <a:spAutoFit/>
          </a:bodyPr>
          <a:lstStyle/>
          <a:p>
            <a:pPr marL="285750" indent="-285750">
              <a:lnSpc>
                <a:spcPct val="115000"/>
              </a:lnSpc>
              <a:buFont typeface="Arial" panose="020B0604020202020204" pitchFamily="34" charset="0"/>
              <a:buChar cha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fr-FR" sz="3200" dirty="0">
                <a:latin typeface="Times New Roman" panose="02020603050405020304" pitchFamily="18" charset="0"/>
                <a:ea typeface="Times New Roman" panose="02020603050405020304" pitchFamily="18" charset="0"/>
                <a:cs typeface="Times New Roman" panose="02020603050405020304" pitchFamily="18" charset="0"/>
              </a:rPr>
              <a:t> Biais cognitifs</a:t>
            </a:r>
          </a:p>
          <a:p>
            <a:pPr marL="285750" indent="-285750">
              <a:lnSpc>
                <a:spcPct val="115000"/>
              </a:lnSpc>
              <a:buFont typeface="Arial" panose="020B0604020202020204" pitchFamily="34" charset="0"/>
              <a:buChar cha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fr-FR" sz="3200" dirty="0" err="1">
                <a:latin typeface="Times New Roman" panose="02020603050405020304" pitchFamily="18" charset="0"/>
                <a:ea typeface="Times New Roman" panose="02020603050405020304" pitchFamily="18" charset="0"/>
                <a:cs typeface="Times New Roman" panose="02020603050405020304" pitchFamily="18" charset="0"/>
              </a:rPr>
              <a:t>Thought</a:t>
            </a:r>
            <a:r>
              <a:rPr lang="fr-FR" sz="3200" dirty="0">
                <a:latin typeface="Times New Roman" panose="02020603050405020304" pitchFamily="18" charset="0"/>
                <a:ea typeface="Times New Roman" panose="02020603050405020304" pitchFamily="18" charset="0"/>
                <a:cs typeface="Times New Roman" panose="02020603050405020304" pitchFamily="18" charset="0"/>
              </a:rPr>
              <a:t> action fusion </a:t>
            </a:r>
            <a:endParaRPr lang="en-US" sz="2400" dirty="0">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3" name="Rectangle 2"/>
          <p:cNvSpPr/>
          <p:nvPr/>
        </p:nvSpPr>
        <p:spPr>
          <a:xfrm>
            <a:off x="896380" y="766109"/>
            <a:ext cx="6478055" cy="835678"/>
          </a:xfrm>
          <a:prstGeom prst="rect">
            <a:avLst/>
          </a:prstGeom>
        </p:spPr>
        <p:txBody>
          <a:bodyPr wrap="none">
            <a:spAutoFit/>
          </a:bodyPr>
          <a:lstStyle/>
          <a:p>
            <a:pPr>
              <a:lnSpc>
                <a:spcPct val="115000"/>
              </a:lnSpc>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fr-FR" sz="4400" dirty="0">
                <a:solidFill>
                  <a:srgbClr val="00B050"/>
                </a:solidFill>
                <a:latin typeface="Jokerman" panose="04090605060D06020702" pitchFamily="82" charset="0"/>
                <a:ea typeface="Times New Roman" panose="02020603050405020304" pitchFamily="18" charset="0"/>
                <a:cs typeface="Arial" panose="020B0604020202020204" pitchFamily="34" charset="0"/>
              </a:rPr>
              <a:t>4-Hypothèse cognitive</a:t>
            </a:r>
            <a:endParaRPr lang="en-US" sz="3600" dirty="0">
              <a:solidFill>
                <a:srgbClr val="00B050"/>
              </a:solidFill>
              <a:latin typeface="Jokerman" panose="04090605060D06020702" pitchFamily="82" charset="0"/>
              <a:ea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428809580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77982" y="348499"/>
            <a:ext cx="10515600" cy="1325563"/>
          </a:xfrm>
        </p:spPr>
        <p:txBody>
          <a:bodyPr>
            <a:normAutofit fontScale="90000"/>
          </a:bodyPr>
          <a:lstStyle/>
          <a:p>
            <a:r>
              <a:rPr lang="en-US" sz="9600" b="1" u="sng" dirty="0"/>
              <a:t>Plan </a:t>
            </a:r>
          </a:p>
        </p:txBody>
      </p:sp>
      <p:sp>
        <p:nvSpPr>
          <p:cNvPr id="3" name="Espace réservé du contenu 2"/>
          <p:cNvSpPr>
            <a:spLocks noGrp="1"/>
          </p:cNvSpPr>
          <p:nvPr>
            <p:ph idx="1"/>
          </p:nvPr>
        </p:nvSpPr>
        <p:spPr>
          <a:xfrm>
            <a:off x="2761212" y="2036214"/>
            <a:ext cx="10515600" cy="4351338"/>
          </a:xfrm>
        </p:spPr>
        <p:txBody>
          <a:bodyPr>
            <a:normAutofit/>
          </a:bodyPr>
          <a:lstStyle/>
          <a:p>
            <a:r>
              <a:rPr lang="en-US" sz="4000" dirty="0"/>
              <a:t>Introduction </a:t>
            </a:r>
          </a:p>
          <a:p>
            <a:r>
              <a:rPr lang="en-US" sz="4000" dirty="0" err="1"/>
              <a:t>Épidémiologie</a:t>
            </a:r>
            <a:r>
              <a:rPr lang="en-US" sz="4000" dirty="0"/>
              <a:t> </a:t>
            </a:r>
          </a:p>
          <a:p>
            <a:r>
              <a:rPr lang="en-US" sz="4000" dirty="0"/>
              <a:t>Étude </a:t>
            </a:r>
            <a:r>
              <a:rPr lang="en-US" sz="4000" dirty="0" err="1"/>
              <a:t>sémiologique</a:t>
            </a:r>
            <a:r>
              <a:rPr lang="en-US" sz="4000" dirty="0"/>
              <a:t> </a:t>
            </a:r>
          </a:p>
          <a:p>
            <a:r>
              <a:rPr lang="en-US" sz="4000" dirty="0" err="1"/>
              <a:t>Étiopathogénie</a:t>
            </a:r>
            <a:r>
              <a:rPr lang="en-US" sz="4000" dirty="0"/>
              <a:t> </a:t>
            </a:r>
          </a:p>
          <a:p>
            <a:r>
              <a:rPr lang="en-US" sz="4000" dirty="0" err="1">
                <a:solidFill>
                  <a:srgbClr val="C00000"/>
                </a:solidFill>
              </a:rPr>
              <a:t>Prise</a:t>
            </a:r>
            <a:r>
              <a:rPr lang="en-US" sz="4000" dirty="0">
                <a:solidFill>
                  <a:srgbClr val="C00000"/>
                </a:solidFill>
              </a:rPr>
              <a:t> </a:t>
            </a:r>
            <a:r>
              <a:rPr lang="en-US" sz="4000" dirty="0" err="1">
                <a:solidFill>
                  <a:srgbClr val="C00000"/>
                </a:solidFill>
              </a:rPr>
              <a:t>en</a:t>
            </a:r>
            <a:r>
              <a:rPr lang="en-US" sz="4000" dirty="0">
                <a:solidFill>
                  <a:srgbClr val="C00000"/>
                </a:solidFill>
              </a:rPr>
              <a:t> charge </a:t>
            </a:r>
          </a:p>
          <a:p>
            <a:r>
              <a:rPr lang="en-US" sz="4000" dirty="0"/>
              <a:t>Conclusion </a:t>
            </a:r>
          </a:p>
          <a:p>
            <a:endParaRPr lang="en-US" sz="4000" dirty="0"/>
          </a:p>
        </p:txBody>
      </p:sp>
    </p:spTree>
    <p:extLst>
      <p:ext uri="{BB962C8B-B14F-4D97-AF65-F5344CB8AC3E}">
        <p14:creationId xmlns:p14="http://schemas.microsoft.com/office/powerpoint/2010/main" val="365937109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p:cNvSpPr txBox="1"/>
          <p:nvPr/>
        </p:nvSpPr>
        <p:spPr>
          <a:xfrm>
            <a:off x="1028700" y="342900"/>
            <a:ext cx="9305925" cy="1107996"/>
          </a:xfrm>
          <a:prstGeom prst="rect">
            <a:avLst/>
          </a:prstGeom>
          <a:noFill/>
        </p:spPr>
        <p:txBody>
          <a:bodyPr wrap="square" rtlCol="0">
            <a:spAutoFit/>
          </a:bodyPr>
          <a:lstStyle/>
          <a:p>
            <a:pPr algn="ctr"/>
            <a:r>
              <a:rPr lang="en-US" sz="6600"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La </a:t>
            </a:r>
            <a:r>
              <a:rPr lang="en-US" sz="6600" u="sng"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prise</a:t>
            </a:r>
            <a:r>
              <a:rPr lang="en-US" sz="6600"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6600" u="sng"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en</a:t>
            </a:r>
            <a:r>
              <a:rPr lang="en-US" sz="6600"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charge </a:t>
            </a:r>
          </a:p>
        </p:txBody>
      </p:sp>
      <p:sp>
        <p:nvSpPr>
          <p:cNvPr id="6" name="ZoneTexte 5"/>
          <p:cNvSpPr txBox="1"/>
          <p:nvPr/>
        </p:nvSpPr>
        <p:spPr>
          <a:xfrm>
            <a:off x="2282092" y="3126153"/>
            <a:ext cx="9339385" cy="1938992"/>
          </a:xfrm>
          <a:prstGeom prst="rect">
            <a:avLst/>
          </a:prstGeom>
          <a:noFill/>
        </p:spPr>
        <p:txBody>
          <a:bodyPr wrap="square" rtlCol="0">
            <a:spAutoFit/>
          </a:bodyPr>
          <a:lstStyle/>
          <a:p>
            <a:pPr marL="285750" indent="-285750">
              <a:buFont typeface="Arial" panose="020B0604020202020204" pitchFamily="34" charset="0"/>
              <a:buChar char="•"/>
            </a:pPr>
            <a:r>
              <a:rPr lang="en-US" sz="4000" dirty="0" err="1">
                <a:latin typeface="Times New Roman" panose="02020603050405020304" pitchFamily="18" charset="0"/>
                <a:cs typeface="Times New Roman" panose="02020603050405020304" pitchFamily="18" charset="0"/>
              </a:rPr>
              <a:t>Traitement</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médicamenteux</a:t>
            </a:r>
            <a:r>
              <a:rPr lang="en-US" sz="4000" dirty="0">
                <a:latin typeface="Times New Roman" panose="02020603050405020304" pitchFamily="18" charset="0"/>
                <a:cs typeface="Times New Roman" panose="02020603050405020304" pitchFamily="18" charset="0"/>
              </a:rPr>
              <a:t> </a:t>
            </a:r>
          </a:p>
          <a:p>
            <a:pPr marL="285750" indent="-285750">
              <a:buFont typeface="Arial" panose="020B0604020202020204" pitchFamily="34" charset="0"/>
              <a:buChar char="•"/>
            </a:pPr>
            <a:r>
              <a:rPr lang="en-US" sz="4000" dirty="0">
                <a:latin typeface="Times New Roman" panose="02020603050405020304" pitchFamily="18" charset="0"/>
                <a:cs typeface="Times New Roman" panose="02020603050405020304" pitchFamily="18" charset="0"/>
              </a:rPr>
              <a:t>Les </a:t>
            </a:r>
            <a:r>
              <a:rPr lang="en-US" sz="4000" dirty="0" err="1">
                <a:latin typeface="Times New Roman" panose="02020603050405020304" pitchFamily="18" charset="0"/>
                <a:cs typeface="Times New Roman" panose="02020603050405020304" pitchFamily="18" charset="0"/>
              </a:rPr>
              <a:t>thérapies</a:t>
            </a:r>
            <a:r>
              <a:rPr lang="en-US" sz="4000" dirty="0">
                <a:latin typeface="Times New Roman" panose="02020603050405020304" pitchFamily="18" charset="0"/>
                <a:cs typeface="Times New Roman" panose="02020603050405020304" pitchFamily="18" charset="0"/>
              </a:rPr>
              <a:t> </a:t>
            </a:r>
          </a:p>
          <a:p>
            <a:pPr marL="285750" indent="-285750">
              <a:buFont typeface="Arial" panose="020B0604020202020204" pitchFamily="34" charset="0"/>
              <a:buChar char="•"/>
            </a:pPr>
            <a:r>
              <a:rPr lang="en-US" sz="4000" dirty="0">
                <a:latin typeface="Times New Roman" panose="02020603050405020304" pitchFamily="18" charset="0"/>
                <a:cs typeface="Times New Roman" panose="02020603050405020304" pitchFamily="18" charset="0"/>
              </a:rPr>
              <a:t>La </a:t>
            </a:r>
            <a:r>
              <a:rPr lang="en-US" sz="4000" dirty="0" err="1">
                <a:latin typeface="Times New Roman" panose="02020603050405020304" pitchFamily="18" charset="0"/>
                <a:cs typeface="Times New Roman" panose="02020603050405020304" pitchFamily="18" charset="0"/>
              </a:rPr>
              <a:t>psychochirurgie</a:t>
            </a:r>
            <a:r>
              <a:rPr lang="en-US" sz="4000" dirty="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72421114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2" descr="Image result for SSR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27376" y="1998550"/>
            <a:ext cx="3836377" cy="333764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699627" y="422980"/>
            <a:ext cx="7931658" cy="923330"/>
          </a:xfrm>
          <a:prstGeom prst="rect">
            <a:avLst/>
          </a:prstGeom>
        </p:spPr>
        <p:txBody>
          <a:bodyPr wrap="none">
            <a:spAutoFit/>
          </a:bodyPr>
          <a:lstStyle/>
          <a:p>
            <a:r>
              <a:rPr lang="en-US" sz="5400" dirty="0" err="1">
                <a:latin typeface="Times New Roman" panose="02020603050405020304" pitchFamily="18" charset="0"/>
                <a:cs typeface="Times New Roman" panose="02020603050405020304" pitchFamily="18" charset="0"/>
              </a:rPr>
              <a:t>Traitement</a:t>
            </a:r>
            <a:r>
              <a:rPr lang="en-US" sz="5400" dirty="0">
                <a:latin typeface="Times New Roman" panose="02020603050405020304" pitchFamily="18" charset="0"/>
                <a:cs typeface="Times New Roman" panose="02020603050405020304" pitchFamily="18" charset="0"/>
              </a:rPr>
              <a:t> </a:t>
            </a:r>
            <a:r>
              <a:rPr lang="en-US" sz="5400" dirty="0" err="1">
                <a:latin typeface="Times New Roman" panose="02020603050405020304" pitchFamily="18" charset="0"/>
                <a:cs typeface="Times New Roman" panose="02020603050405020304" pitchFamily="18" charset="0"/>
              </a:rPr>
              <a:t>médicamenteux</a:t>
            </a:r>
            <a:r>
              <a:rPr lang="en-US" sz="5400" dirty="0">
                <a:latin typeface="Times New Roman" panose="02020603050405020304" pitchFamily="18" charset="0"/>
                <a:cs typeface="Times New Roman" panose="02020603050405020304" pitchFamily="18" charset="0"/>
              </a:rPr>
              <a:t> </a:t>
            </a:r>
          </a:p>
        </p:txBody>
      </p:sp>
      <p:sp>
        <p:nvSpPr>
          <p:cNvPr id="5" name="ZoneTexte 4"/>
          <p:cNvSpPr txBox="1"/>
          <p:nvPr/>
        </p:nvSpPr>
        <p:spPr>
          <a:xfrm>
            <a:off x="554892" y="2985476"/>
            <a:ext cx="7541846" cy="1938992"/>
          </a:xfrm>
          <a:prstGeom prst="rect">
            <a:avLst/>
          </a:prstGeom>
          <a:noFill/>
        </p:spPr>
        <p:txBody>
          <a:bodyPr wrap="square" rtlCol="0">
            <a:spAutoFit/>
          </a:bodyPr>
          <a:lstStyle/>
          <a:p>
            <a:pPr marL="285750" indent="-285750">
              <a:buFont typeface="Arial" panose="020B0604020202020204" pitchFamily="34" charset="0"/>
              <a:buChar char="•"/>
            </a:pPr>
            <a:r>
              <a:rPr lang="en-US" sz="4800" dirty="0" err="1">
                <a:latin typeface="Times New Roman" panose="02020603050405020304" pitchFamily="18" charset="0"/>
                <a:cs typeface="Times New Roman" panose="02020603050405020304" pitchFamily="18" charset="0"/>
              </a:rPr>
              <a:t>Antidépresseurs</a:t>
            </a:r>
            <a:r>
              <a:rPr lang="en-US" sz="4800" dirty="0">
                <a:latin typeface="Times New Roman" panose="02020603050405020304" pitchFamily="18" charset="0"/>
                <a:cs typeface="Times New Roman" panose="02020603050405020304" pitchFamily="18" charset="0"/>
              </a:rPr>
              <a:t> : IRSS</a:t>
            </a:r>
          </a:p>
          <a:p>
            <a:pPr marL="285750" indent="-285750">
              <a:buFont typeface="Arial" panose="020B0604020202020204" pitchFamily="34" charset="0"/>
              <a:buChar char="•"/>
            </a:pPr>
            <a:endParaRPr lang="en-US" sz="48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2400" dirty="0" err="1">
                <a:latin typeface="Times New Roman" panose="02020603050405020304" pitchFamily="18" charset="0"/>
                <a:cs typeface="Times New Roman" panose="02020603050405020304" pitchFamily="18" charset="0"/>
              </a:rPr>
              <a:t>Antipsychotiques</a:t>
            </a:r>
            <a:r>
              <a:rPr lang="en-US" sz="2400" dirty="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34058052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43346" y="1659835"/>
            <a:ext cx="11061470" cy="4154984"/>
          </a:xfrm>
          <a:prstGeom prst="rect">
            <a:avLst/>
          </a:prstGeom>
        </p:spPr>
        <p:txBody>
          <a:bodyPr wrap="square">
            <a:spAutoFit/>
          </a:bodyPr>
          <a:lstStyle/>
          <a:p>
            <a:pPr algn="just"/>
            <a:r>
              <a:rPr lang="fr-MA" sz="2400" dirty="0">
                <a:latin typeface="Times New Roman" panose="02020603050405020304" pitchFamily="18" charset="0"/>
                <a:cs typeface="Times New Roman" panose="02020603050405020304" pitchFamily="18" charset="0"/>
              </a:rPr>
              <a:t>Le trouble obsessionnel compulsif se définit par la présence </a:t>
            </a:r>
            <a:r>
              <a:rPr lang="fr-MA" sz="2400" dirty="0">
                <a:highlight>
                  <a:srgbClr val="FFFF00"/>
                </a:highlight>
                <a:latin typeface="Times New Roman" panose="02020603050405020304" pitchFamily="18" charset="0"/>
                <a:cs typeface="Times New Roman" panose="02020603050405020304" pitchFamily="18" charset="0"/>
              </a:rPr>
              <a:t>d’obsessions</a:t>
            </a:r>
            <a:r>
              <a:rPr lang="fr-MA" sz="2400" dirty="0">
                <a:latin typeface="Times New Roman" panose="02020603050405020304" pitchFamily="18" charset="0"/>
                <a:cs typeface="Times New Roman" panose="02020603050405020304" pitchFamily="18" charset="0"/>
              </a:rPr>
              <a:t> et de </a:t>
            </a:r>
            <a:r>
              <a:rPr lang="fr-MA" sz="2400" dirty="0">
                <a:highlight>
                  <a:srgbClr val="FFFF00"/>
                </a:highlight>
                <a:latin typeface="Times New Roman" panose="02020603050405020304" pitchFamily="18" charset="0"/>
                <a:cs typeface="Times New Roman" panose="02020603050405020304" pitchFamily="18" charset="0"/>
              </a:rPr>
              <a:t>compulsions</a:t>
            </a:r>
            <a:r>
              <a:rPr lang="fr-MA" sz="2400" dirty="0">
                <a:latin typeface="Times New Roman" panose="02020603050405020304" pitchFamily="18" charset="0"/>
                <a:cs typeface="Times New Roman" panose="02020603050405020304" pitchFamily="18" charset="0"/>
              </a:rPr>
              <a:t> qui doivent créer une grande </a:t>
            </a:r>
            <a:r>
              <a:rPr lang="fr-MA" sz="2400" dirty="0">
                <a:highlight>
                  <a:srgbClr val="FFFF00"/>
                </a:highlight>
                <a:latin typeface="Times New Roman" panose="02020603050405020304" pitchFamily="18" charset="0"/>
                <a:cs typeface="Times New Roman" panose="02020603050405020304" pitchFamily="18" charset="0"/>
              </a:rPr>
              <a:t>détresse</a:t>
            </a:r>
            <a:r>
              <a:rPr lang="fr-MA" sz="2400" dirty="0">
                <a:latin typeface="Times New Roman" panose="02020603050405020304" pitchFamily="18" charset="0"/>
                <a:cs typeface="Times New Roman" panose="02020603050405020304" pitchFamily="18" charset="0"/>
              </a:rPr>
              <a:t>, une </a:t>
            </a:r>
            <a:r>
              <a:rPr lang="fr-MA" sz="2400" dirty="0">
                <a:highlight>
                  <a:srgbClr val="FFFF00"/>
                </a:highlight>
                <a:latin typeface="Times New Roman" panose="02020603050405020304" pitchFamily="18" charset="0"/>
                <a:cs typeface="Times New Roman" panose="02020603050405020304" pitchFamily="18" charset="0"/>
              </a:rPr>
              <a:t>perte de temps </a:t>
            </a:r>
            <a:r>
              <a:rPr lang="fr-MA" sz="2400" dirty="0">
                <a:latin typeface="Times New Roman" panose="02020603050405020304" pitchFamily="18" charset="0"/>
                <a:cs typeface="Times New Roman" panose="02020603050405020304" pitchFamily="18" charset="0"/>
              </a:rPr>
              <a:t>importante (plus d’une heure par jour) ou entraîner une perturbation </a:t>
            </a:r>
            <a:r>
              <a:rPr lang="fr-MA" sz="2400" dirty="0">
                <a:highlight>
                  <a:srgbClr val="FFFF00"/>
                </a:highlight>
                <a:latin typeface="Times New Roman" panose="02020603050405020304" pitchFamily="18" charset="0"/>
                <a:cs typeface="Times New Roman" panose="02020603050405020304" pitchFamily="18" charset="0"/>
              </a:rPr>
              <a:t>gênante</a:t>
            </a:r>
            <a:r>
              <a:rPr lang="fr-MA" sz="2400" dirty="0">
                <a:latin typeface="Times New Roman" panose="02020603050405020304" pitchFamily="18" charset="0"/>
                <a:cs typeface="Times New Roman" panose="02020603050405020304" pitchFamily="18" charset="0"/>
              </a:rPr>
              <a:t> dans la vie quotidienne du sujet. </a:t>
            </a:r>
          </a:p>
          <a:p>
            <a:pPr algn="just"/>
            <a:endParaRPr lang="fr-MA" sz="2400" dirty="0">
              <a:latin typeface="Times New Roman" panose="02020603050405020304" pitchFamily="18" charset="0"/>
              <a:cs typeface="Times New Roman" panose="02020603050405020304" pitchFamily="18" charset="0"/>
            </a:endParaRPr>
          </a:p>
          <a:p>
            <a:pPr algn="just"/>
            <a:r>
              <a:rPr lang="fr-MA" sz="2400" dirty="0">
                <a:latin typeface="Times New Roman" panose="02020603050405020304" pitchFamily="18" charset="0"/>
                <a:cs typeface="Times New Roman" panose="02020603050405020304" pitchFamily="18" charset="0"/>
              </a:rPr>
              <a:t>Les obsessions sont des </a:t>
            </a:r>
            <a:r>
              <a:rPr lang="fr-MA" sz="2400" dirty="0">
                <a:highlight>
                  <a:srgbClr val="FFFF00"/>
                </a:highlight>
                <a:latin typeface="Times New Roman" panose="02020603050405020304" pitchFamily="18" charset="0"/>
                <a:cs typeface="Times New Roman" panose="02020603050405020304" pitchFamily="18" charset="0"/>
              </a:rPr>
              <a:t>pensés</a:t>
            </a:r>
            <a:r>
              <a:rPr lang="fr-MA" sz="2400" dirty="0">
                <a:latin typeface="Times New Roman" panose="02020603050405020304" pitchFamily="18" charset="0"/>
                <a:cs typeface="Times New Roman" panose="02020603050405020304" pitchFamily="18" charset="0"/>
              </a:rPr>
              <a:t>, des </a:t>
            </a:r>
            <a:r>
              <a:rPr lang="fr-MA" sz="2400" dirty="0">
                <a:highlight>
                  <a:srgbClr val="FFFF00"/>
                </a:highlight>
                <a:latin typeface="Times New Roman" panose="02020603050405020304" pitchFamily="18" charset="0"/>
                <a:cs typeface="Times New Roman" panose="02020603050405020304" pitchFamily="18" charset="0"/>
              </a:rPr>
              <a:t>images</a:t>
            </a:r>
            <a:r>
              <a:rPr lang="fr-MA" sz="2400" dirty="0">
                <a:latin typeface="Times New Roman" panose="02020603050405020304" pitchFamily="18" charset="0"/>
                <a:cs typeface="Times New Roman" panose="02020603050405020304" pitchFamily="18" charset="0"/>
              </a:rPr>
              <a:t> ou des </a:t>
            </a:r>
            <a:r>
              <a:rPr lang="fr-MA" sz="2400" dirty="0">
                <a:highlight>
                  <a:srgbClr val="FFFF00"/>
                </a:highlight>
                <a:latin typeface="Times New Roman" panose="02020603050405020304" pitchFamily="18" charset="0"/>
                <a:cs typeface="Times New Roman" panose="02020603050405020304" pitchFamily="18" charset="0"/>
              </a:rPr>
              <a:t>impulsions</a:t>
            </a:r>
            <a:r>
              <a:rPr lang="fr-MA" sz="2400" dirty="0">
                <a:latin typeface="Times New Roman" panose="02020603050405020304" pitchFamily="18" charset="0"/>
                <a:cs typeface="Times New Roman" panose="02020603050405020304" pitchFamily="18" charset="0"/>
              </a:rPr>
              <a:t> persistantes qui font intrusion dans la conscience du sujet. Elles sont généralement source d’angoisse. </a:t>
            </a:r>
          </a:p>
          <a:p>
            <a:pPr algn="just"/>
            <a:endParaRPr lang="fr-MA" sz="2400" dirty="0">
              <a:latin typeface="Times New Roman" panose="02020603050405020304" pitchFamily="18" charset="0"/>
              <a:cs typeface="Times New Roman" panose="02020603050405020304" pitchFamily="18" charset="0"/>
            </a:endParaRPr>
          </a:p>
          <a:p>
            <a:pPr algn="just"/>
            <a:r>
              <a:rPr lang="fr-MA" sz="2400" dirty="0">
                <a:latin typeface="Times New Roman" panose="02020603050405020304" pitchFamily="18" charset="0"/>
                <a:cs typeface="Times New Roman" panose="02020603050405020304" pitchFamily="18" charset="0"/>
              </a:rPr>
              <a:t>Les compulsions d’autre part, sont des </a:t>
            </a:r>
            <a:r>
              <a:rPr lang="fr-MA" sz="2400" dirty="0">
                <a:highlight>
                  <a:srgbClr val="FFFF00"/>
                </a:highlight>
                <a:latin typeface="Times New Roman" panose="02020603050405020304" pitchFamily="18" charset="0"/>
                <a:cs typeface="Times New Roman" panose="02020603050405020304" pitchFamily="18" charset="0"/>
              </a:rPr>
              <a:t>comportements répétitifs ou des actes mentaux </a:t>
            </a:r>
            <a:r>
              <a:rPr lang="fr-MA" sz="2400" dirty="0">
                <a:latin typeface="Times New Roman" panose="02020603050405020304" pitchFamily="18" charset="0"/>
                <a:cs typeface="Times New Roman" panose="02020603050405020304" pitchFamily="18" charset="0"/>
              </a:rPr>
              <a:t>que l’individu se sent obligé d’accomplir en réponse à une obsession et cela, même s’il les reconnaît dénués de sens ou excessifs.</a:t>
            </a: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7943030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0" y="75956"/>
            <a:ext cx="10515600" cy="1325563"/>
          </a:xfrm>
        </p:spPr>
        <p:txBody>
          <a:bodyPr>
            <a:normAutofit fontScale="90000"/>
          </a:bodyPr>
          <a:lstStyle/>
          <a:p>
            <a:r>
              <a:rPr lang="en-US" sz="6700" u="sng" dirty="0">
                <a:latin typeface="Times New Roman" panose="02020603050405020304" pitchFamily="18" charset="0"/>
                <a:cs typeface="Times New Roman" panose="02020603050405020304" pitchFamily="18" charset="0"/>
              </a:rPr>
              <a:t>Les </a:t>
            </a:r>
            <a:r>
              <a:rPr lang="en-US" sz="6700" u="sng" dirty="0" err="1">
                <a:latin typeface="Times New Roman" panose="02020603050405020304" pitchFamily="18" charset="0"/>
                <a:cs typeface="Times New Roman" panose="02020603050405020304" pitchFamily="18" charset="0"/>
              </a:rPr>
              <a:t>thérapies</a:t>
            </a:r>
            <a:r>
              <a:rPr lang="en-US" sz="6700" u="sng" dirty="0">
                <a:latin typeface="Times New Roman" panose="02020603050405020304" pitchFamily="18" charset="0"/>
                <a:cs typeface="Times New Roman" panose="02020603050405020304" pitchFamily="18" charset="0"/>
              </a:rPr>
              <a:t> </a:t>
            </a:r>
            <a:br>
              <a:rPr lang="en-US" sz="4800" dirty="0">
                <a:latin typeface="Times New Roman" panose="02020603050405020304" pitchFamily="18" charset="0"/>
                <a:cs typeface="Times New Roman" panose="02020603050405020304" pitchFamily="18" charset="0"/>
              </a:rPr>
            </a:br>
            <a:endParaRPr lang="en-US" sz="4800" dirty="0"/>
          </a:p>
        </p:txBody>
      </p:sp>
      <p:sp>
        <p:nvSpPr>
          <p:cNvPr id="3" name="Espace réservé du contenu 2"/>
          <p:cNvSpPr>
            <a:spLocks noGrp="1"/>
          </p:cNvSpPr>
          <p:nvPr>
            <p:ph idx="1"/>
          </p:nvPr>
        </p:nvSpPr>
        <p:spPr>
          <a:xfrm>
            <a:off x="2377832" y="6303264"/>
            <a:ext cx="8893368" cy="2952960"/>
          </a:xfrm>
        </p:spPr>
        <p:txBody>
          <a:bodyPr/>
          <a:lstStyle/>
          <a:p>
            <a:pPr marL="0" indent="0" algn="ctr">
              <a:buNone/>
            </a:pPr>
            <a:r>
              <a:rPr lang="en-US" dirty="0" err="1">
                <a:solidFill>
                  <a:srgbClr val="C00000"/>
                </a:solidFill>
                <a:latin typeface="Times New Roman" panose="02020603050405020304" pitchFamily="18" charset="0"/>
                <a:cs typeface="Times New Roman" panose="02020603050405020304" pitchFamily="18" charset="0"/>
              </a:rPr>
              <a:t>T</a:t>
            </a:r>
            <a:r>
              <a:rPr lang="en-US" dirty="0" err="1">
                <a:latin typeface="Times New Roman" panose="02020603050405020304" pitchFamily="18" charset="0"/>
                <a:cs typeface="Times New Roman" panose="02020603050405020304" pitchFamily="18" charset="0"/>
              </a:rPr>
              <a:t>héparie</a:t>
            </a:r>
            <a:r>
              <a:rPr lang="en-US" dirty="0">
                <a:latin typeface="Times New Roman" panose="02020603050405020304" pitchFamily="18" charset="0"/>
                <a:cs typeface="Times New Roman" panose="02020603050405020304" pitchFamily="18" charset="0"/>
              </a:rPr>
              <a:t> </a:t>
            </a:r>
            <a:r>
              <a:rPr lang="en-US" dirty="0" err="1">
                <a:solidFill>
                  <a:srgbClr val="C00000"/>
                </a:solidFill>
                <a:latin typeface="Times New Roman" panose="02020603050405020304" pitchFamily="18" charset="0"/>
                <a:cs typeface="Times New Roman" panose="02020603050405020304" pitchFamily="18" charset="0"/>
              </a:rPr>
              <a:t>C</a:t>
            </a:r>
            <a:r>
              <a:rPr lang="en-US" dirty="0" err="1">
                <a:latin typeface="Times New Roman" panose="02020603050405020304" pitchFamily="18" charset="0"/>
                <a:cs typeface="Times New Roman" panose="02020603050405020304" pitchFamily="18" charset="0"/>
              </a:rPr>
              <a:t>omportementale</a:t>
            </a:r>
            <a:r>
              <a:rPr lang="en-US" dirty="0">
                <a:latin typeface="Times New Roman" panose="02020603050405020304" pitchFamily="18" charset="0"/>
                <a:cs typeface="Times New Roman" panose="02020603050405020304" pitchFamily="18" charset="0"/>
              </a:rPr>
              <a:t> et </a:t>
            </a:r>
            <a:r>
              <a:rPr lang="en-US" dirty="0">
                <a:solidFill>
                  <a:srgbClr val="C00000"/>
                </a:solidFill>
                <a:latin typeface="Times New Roman" panose="02020603050405020304" pitchFamily="18" charset="0"/>
                <a:cs typeface="Times New Roman" panose="02020603050405020304" pitchFamily="18" charset="0"/>
              </a:rPr>
              <a:t>C</a:t>
            </a:r>
            <a:r>
              <a:rPr lang="en-US" dirty="0">
                <a:latin typeface="Times New Roman" panose="02020603050405020304" pitchFamily="18" charset="0"/>
                <a:cs typeface="Times New Roman" panose="02020603050405020304" pitchFamily="18" charset="0"/>
              </a:rPr>
              <a:t>ognitive </a:t>
            </a:r>
          </a:p>
        </p:txBody>
      </p:sp>
      <p:pic>
        <p:nvPicPr>
          <p:cNvPr id="31746" name="Picture 2" descr="Image result for CB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59173" y="365125"/>
            <a:ext cx="6349145" cy="58000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501902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609535" y="180703"/>
            <a:ext cx="4685322" cy="769441"/>
          </a:xfrm>
          <a:prstGeom prst="rect">
            <a:avLst/>
          </a:prstGeom>
        </p:spPr>
        <p:txBody>
          <a:bodyPr wrap="none">
            <a:spAutoFit/>
          </a:bodyPr>
          <a:lstStyle/>
          <a:p>
            <a:r>
              <a:rPr lang="en-US" sz="4400" dirty="0">
                <a:latin typeface="Times New Roman" panose="02020603050405020304" pitchFamily="18" charset="0"/>
                <a:cs typeface="Times New Roman" panose="02020603050405020304" pitchFamily="18" charset="0"/>
              </a:rPr>
              <a:t>La </a:t>
            </a:r>
            <a:r>
              <a:rPr lang="en-US" sz="4400" dirty="0" err="1">
                <a:latin typeface="Times New Roman" panose="02020603050405020304" pitchFamily="18" charset="0"/>
                <a:cs typeface="Times New Roman" panose="02020603050405020304" pitchFamily="18" charset="0"/>
              </a:rPr>
              <a:t>psychochirurgie</a:t>
            </a:r>
            <a:r>
              <a:rPr lang="en-US" sz="4400" dirty="0">
                <a:latin typeface="Times New Roman" panose="02020603050405020304" pitchFamily="18" charset="0"/>
                <a:cs typeface="Times New Roman" panose="02020603050405020304" pitchFamily="18" charset="0"/>
              </a:rPr>
              <a:t> </a:t>
            </a:r>
          </a:p>
        </p:txBody>
      </p:sp>
      <p:pic>
        <p:nvPicPr>
          <p:cNvPr id="32770" name="Picture 2" descr="Image result for psychosurgery oc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64640" y="1473653"/>
            <a:ext cx="9583838" cy="53843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473571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Image result for oc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8756" y="0"/>
            <a:ext cx="11269663"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ZoneTexte 1"/>
          <p:cNvSpPr txBox="1"/>
          <p:nvPr/>
        </p:nvSpPr>
        <p:spPr>
          <a:xfrm>
            <a:off x="8194964" y="5780782"/>
            <a:ext cx="4087091" cy="1077218"/>
          </a:xfrm>
          <a:prstGeom prst="rect">
            <a:avLst/>
          </a:prstGeom>
          <a:noFill/>
        </p:spPr>
        <p:txBody>
          <a:bodyPr wrap="square" rtlCol="0">
            <a:spAutoFit/>
          </a:bodyPr>
          <a:lstStyle/>
          <a:p>
            <a:pPr algn="ctr"/>
            <a:r>
              <a:rPr lang="en-US" sz="3200" dirty="0">
                <a:latin typeface="Times New Roman" panose="02020603050405020304" pitchFamily="18" charset="0"/>
                <a:cs typeface="Times New Roman" panose="02020603050405020304" pitchFamily="18" charset="0"/>
              </a:rPr>
              <a:t>Dr. Hikmat Wydad </a:t>
            </a:r>
          </a:p>
          <a:p>
            <a:pPr algn="ctr"/>
            <a:r>
              <a:rPr lang="en-US" sz="3200" dirty="0">
                <a:latin typeface="Times New Roman" panose="02020603050405020304" pitchFamily="18" charset="0"/>
                <a:cs typeface="Times New Roman" panose="02020603050405020304" pitchFamily="18" charset="0"/>
              </a:rPr>
              <a:t>wydadhk@gmail.com</a:t>
            </a:r>
          </a:p>
        </p:txBody>
      </p:sp>
    </p:spTree>
    <p:extLst>
      <p:ext uri="{BB962C8B-B14F-4D97-AF65-F5344CB8AC3E}">
        <p14:creationId xmlns:p14="http://schemas.microsoft.com/office/powerpoint/2010/main" val="29630826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77982" y="348499"/>
            <a:ext cx="10515600" cy="1325563"/>
          </a:xfrm>
        </p:spPr>
        <p:txBody>
          <a:bodyPr>
            <a:normAutofit fontScale="90000"/>
          </a:bodyPr>
          <a:lstStyle/>
          <a:p>
            <a:r>
              <a:rPr lang="en-US" sz="9600" b="1" u="sng" dirty="0"/>
              <a:t>Plan </a:t>
            </a:r>
          </a:p>
        </p:txBody>
      </p:sp>
      <p:sp>
        <p:nvSpPr>
          <p:cNvPr id="3" name="Espace réservé du contenu 2"/>
          <p:cNvSpPr>
            <a:spLocks noGrp="1"/>
          </p:cNvSpPr>
          <p:nvPr>
            <p:ph idx="1"/>
          </p:nvPr>
        </p:nvSpPr>
        <p:spPr>
          <a:xfrm>
            <a:off x="2761212" y="2036214"/>
            <a:ext cx="10515600" cy="4351338"/>
          </a:xfrm>
        </p:spPr>
        <p:txBody>
          <a:bodyPr>
            <a:normAutofit/>
          </a:bodyPr>
          <a:lstStyle/>
          <a:p>
            <a:r>
              <a:rPr lang="en-US" sz="4000" dirty="0"/>
              <a:t>Introduction </a:t>
            </a:r>
          </a:p>
          <a:p>
            <a:r>
              <a:rPr lang="en-US" sz="4000" dirty="0" err="1">
                <a:solidFill>
                  <a:srgbClr val="C00000"/>
                </a:solidFill>
              </a:rPr>
              <a:t>Épidémiologie</a:t>
            </a:r>
            <a:r>
              <a:rPr lang="en-US" sz="4000" dirty="0">
                <a:solidFill>
                  <a:srgbClr val="C00000"/>
                </a:solidFill>
              </a:rPr>
              <a:t> </a:t>
            </a:r>
          </a:p>
          <a:p>
            <a:r>
              <a:rPr lang="en-US" sz="4000" dirty="0"/>
              <a:t>Étude </a:t>
            </a:r>
            <a:r>
              <a:rPr lang="en-US" sz="4000" dirty="0" err="1"/>
              <a:t>sémiologique</a:t>
            </a:r>
            <a:r>
              <a:rPr lang="en-US" sz="4000" dirty="0"/>
              <a:t> </a:t>
            </a:r>
          </a:p>
          <a:p>
            <a:r>
              <a:rPr lang="en-US" sz="4000" dirty="0" err="1"/>
              <a:t>Étiopathogénie</a:t>
            </a:r>
            <a:r>
              <a:rPr lang="en-US" sz="4000" dirty="0"/>
              <a:t> </a:t>
            </a:r>
          </a:p>
          <a:p>
            <a:r>
              <a:rPr lang="en-US" sz="4000" dirty="0" err="1"/>
              <a:t>Prise</a:t>
            </a:r>
            <a:r>
              <a:rPr lang="en-US" sz="4000" dirty="0"/>
              <a:t> </a:t>
            </a:r>
            <a:r>
              <a:rPr lang="en-US" sz="4000" dirty="0" err="1"/>
              <a:t>en</a:t>
            </a:r>
            <a:r>
              <a:rPr lang="en-US" sz="4000" dirty="0"/>
              <a:t> charge </a:t>
            </a:r>
          </a:p>
          <a:p>
            <a:r>
              <a:rPr lang="en-US" sz="4000" dirty="0"/>
              <a:t>Conclusion </a:t>
            </a:r>
          </a:p>
          <a:p>
            <a:endParaRPr lang="en-US" sz="4000" dirty="0"/>
          </a:p>
        </p:txBody>
      </p:sp>
    </p:spTree>
    <p:extLst>
      <p:ext uri="{BB962C8B-B14F-4D97-AF65-F5344CB8AC3E}">
        <p14:creationId xmlns:p14="http://schemas.microsoft.com/office/powerpoint/2010/main" val="18563766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987026" y="0"/>
            <a:ext cx="5622052" cy="1200329"/>
          </a:xfrm>
          <a:prstGeom prst="rect">
            <a:avLst/>
          </a:prstGeom>
        </p:spPr>
        <p:txBody>
          <a:bodyPr wrap="none">
            <a:spAutoFit/>
          </a:bodyPr>
          <a:lstStyle/>
          <a:p>
            <a:r>
              <a:rPr lang="en-US" sz="7200" u="sng" dirty="0" err="1">
                <a:solidFill>
                  <a:srgbClr val="C00000"/>
                </a:solidFill>
                <a:latin typeface="Times New Roman" panose="02020603050405020304" pitchFamily="18" charset="0"/>
                <a:cs typeface="Times New Roman" panose="02020603050405020304" pitchFamily="18" charset="0"/>
              </a:rPr>
              <a:t>Epidémiologie</a:t>
            </a:r>
            <a:endParaRPr lang="en-US" sz="7200" u="sng" dirty="0">
              <a:solidFill>
                <a:srgbClr val="C00000"/>
              </a:solidFill>
              <a:latin typeface="Times New Roman" panose="02020603050405020304" pitchFamily="18" charset="0"/>
              <a:cs typeface="Times New Roman" panose="02020603050405020304" pitchFamily="18" charset="0"/>
            </a:endParaRPr>
          </a:p>
        </p:txBody>
      </p:sp>
      <p:sp>
        <p:nvSpPr>
          <p:cNvPr id="6" name="Rectangle 5"/>
          <p:cNvSpPr/>
          <p:nvPr/>
        </p:nvSpPr>
        <p:spPr>
          <a:xfrm>
            <a:off x="399011" y="1858926"/>
            <a:ext cx="11222182" cy="1569660"/>
          </a:xfrm>
          <a:prstGeom prst="rect">
            <a:avLst/>
          </a:prstGeom>
        </p:spPr>
        <p:txBody>
          <a:bodyPr wrap="square">
            <a:spAutoFit/>
          </a:bodyPr>
          <a:lstStyle/>
          <a:p>
            <a:r>
              <a:rPr lang="fr-MA" sz="2400" dirty="0">
                <a:latin typeface="Times New Roman" panose="02020603050405020304" pitchFamily="18" charset="0"/>
                <a:cs typeface="Times New Roman" panose="02020603050405020304" pitchFamily="18" charset="0"/>
              </a:rPr>
              <a:t>La prévalence à 12 mois du TOC chez les adultes varie entre 2 % et 3 %</a:t>
            </a:r>
          </a:p>
          <a:p>
            <a:endParaRPr lang="fr-MA" sz="2400" dirty="0">
              <a:latin typeface="Times New Roman" panose="02020603050405020304" pitchFamily="18" charset="0"/>
              <a:cs typeface="Times New Roman" panose="02020603050405020304" pitchFamily="18" charset="0"/>
              <a:sym typeface="Wingdings" panose="05000000000000000000" pitchFamily="2" charset="2"/>
            </a:endParaRPr>
          </a:p>
          <a:p>
            <a:r>
              <a:rPr lang="fr-MA" sz="2400" dirty="0">
                <a:latin typeface="Times New Roman" panose="02020603050405020304" pitchFamily="18" charset="0"/>
                <a:cs typeface="Times New Roman" panose="02020603050405020304" pitchFamily="18" charset="0"/>
              </a:rPr>
              <a:t>Prévalence quasi identique dans les différents pays où s’est déroulée l’étude à l’exception de Taiwan !!</a:t>
            </a:r>
            <a:endParaRPr lang="en-US" sz="2400" dirty="0">
              <a:latin typeface="Times New Roman" panose="02020603050405020304" pitchFamily="18" charset="0"/>
              <a:cs typeface="Times New Roman" panose="02020603050405020304" pitchFamily="18" charset="0"/>
            </a:endParaRPr>
          </a:p>
        </p:txBody>
      </p:sp>
      <p:pic>
        <p:nvPicPr>
          <p:cNvPr id="7" name="Picture 4"/>
          <p:cNvPicPr>
            <a:picLocks noChangeAspect="1" noChangeArrowheads="1"/>
          </p:cNvPicPr>
          <p:nvPr/>
        </p:nvPicPr>
        <p:blipFill>
          <a:blip r:embed="rId2" cstate="print"/>
          <a:srcRect/>
          <a:stretch>
            <a:fillRect/>
          </a:stretch>
        </p:blipFill>
        <p:spPr bwMode="auto">
          <a:xfrm>
            <a:off x="1494820" y="3679112"/>
            <a:ext cx="2984411" cy="1656184"/>
          </a:xfrm>
          <a:prstGeom prst="rect">
            <a:avLst/>
          </a:prstGeom>
          <a:noFill/>
          <a:ln w="9525">
            <a:noFill/>
            <a:miter lim="800000"/>
            <a:headEnd/>
            <a:tailEnd/>
          </a:ln>
        </p:spPr>
      </p:pic>
      <p:sp>
        <p:nvSpPr>
          <p:cNvPr id="8" name="Rectangle 7"/>
          <p:cNvSpPr/>
          <p:nvPr/>
        </p:nvSpPr>
        <p:spPr>
          <a:xfrm>
            <a:off x="302459" y="5907369"/>
            <a:ext cx="6096000" cy="400110"/>
          </a:xfrm>
          <a:prstGeom prst="rect">
            <a:avLst/>
          </a:prstGeom>
        </p:spPr>
        <p:txBody>
          <a:bodyPr>
            <a:spAutoFit/>
          </a:bodyPr>
          <a:lstStyle/>
          <a:p>
            <a:r>
              <a:rPr lang="fr-MA" sz="2000" dirty="0">
                <a:latin typeface="Times New Roman" panose="02020603050405020304" pitchFamily="18" charset="0"/>
                <a:cs typeface="Times New Roman" panose="02020603050405020304" pitchFamily="18" charset="0"/>
              </a:rPr>
              <a:t>L’impact économique du TOC est très important</a:t>
            </a:r>
            <a:endParaRPr lang="en-US" sz="2000" dirty="0">
              <a:latin typeface="Times New Roman" panose="02020603050405020304" pitchFamily="18" charset="0"/>
              <a:cs typeface="Times New Roman" panose="02020603050405020304" pitchFamily="18" charset="0"/>
            </a:endParaRPr>
          </a:p>
        </p:txBody>
      </p:sp>
      <p:sp>
        <p:nvSpPr>
          <p:cNvPr id="9" name="Rectangle 8"/>
          <p:cNvSpPr/>
          <p:nvPr/>
        </p:nvSpPr>
        <p:spPr>
          <a:xfrm>
            <a:off x="5798052" y="4276371"/>
            <a:ext cx="5913798" cy="461665"/>
          </a:xfrm>
          <a:prstGeom prst="rect">
            <a:avLst/>
          </a:prstGeom>
        </p:spPr>
        <p:txBody>
          <a:bodyPr wrap="none">
            <a:spAutoFit/>
          </a:bodyPr>
          <a:lstStyle/>
          <a:p>
            <a:r>
              <a:rPr lang="fr-MA" sz="2400" dirty="0">
                <a:latin typeface="Times New Roman" panose="02020603050405020304" pitchFamily="18" charset="0"/>
                <a:cs typeface="Times New Roman" panose="02020603050405020304" pitchFamily="18" charset="0"/>
              </a:rPr>
              <a:t>Maladie très probablement sous-diagnostiquée</a:t>
            </a:r>
            <a:endParaRPr lang="en-US" sz="2400" dirty="0">
              <a:latin typeface="Times New Roman" panose="02020603050405020304" pitchFamily="18" charset="0"/>
              <a:cs typeface="Times New Roman" panose="02020603050405020304" pitchFamily="18" charset="0"/>
            </a:endParaRPr>
          </a:p>
        </p:txBody>
      </p:sp>
      <p:sp>
        <p:nvSpPr>
          <p:cNvPr id="10" name="Rectangle 9"/>
          <p:cNvSpPr/>
          <p:nvPr/>
        </p:nvSpPr>
        <p:spPr>
          <a:xfrm>
            <a:off x="6702313" y="5964164"/>
            <a:ext cx="6096000" cy="461665"/>
          </a:xfrm>
          <a:prstGeom prst="rect">
            <a:avLst/>
          </a:prstGeom>
        </p:spPr>
        <p:txBody>
          <a:bodyPr>
            <a:spAutoFit/>
          </a:bodyPr>
          <a:lstStyle/>
          <a:p>
            <a:r>
              <a:rPr lang="fr-MA" sz="2400" dirty="0" err="1">
                <a:latin typeface="Times New Roman" panose="02020603050405020304" pitchFamily="18" charset="0"/>
                <a:cs typeface="Times New Roman" panose="02020603050405020304" pitchFamily="18" charset="0"/>
              </a:rPr>
              <a:t>Diagnosctic</a:t>
            </a:r>
            <a:r>
              <a:rPr lang="fr-MA" sz="2400" dirty="0">
                <a:latin typeface="Times New Roman" panose="02020603050405020304" pitchFamily="18" charset="0"/>
                <a:cs typeface="Times New Roman" panose="02020603050405020304" pitchFamily="18" charset="0"/>
              </a:rPr>
              <a:t> tardif : 10 ans !!!!!</a:t>
            </a: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576516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100365" y="822030"/>
            <a:ext cx="184731" cy="369332"/>
          </a:xfrm>
          <a:prstGeom prst="rect">
            <a:avLst/>
          </a:prstGeom>
        </p:spPr>
        <p:txBody>
          <a:bodyPr wrap="none">
            <a:spAutoFit/>
          </a:bodyPr>
          <a:lstStyle/>
          <a:p>
            <a:endParaRPr lang="en-US" dirty="0">
              <a:latin typeface="Times New Roman" panose="02020603050405020304" pitchFamily="18" charset="0"/>
              <a:cs typeface="Times New Roman" panose="02020603050405020304" pitchFamily="18" charset="0"/>
            </a:endParaRPr>
          </a:p>
        </p:txBody>
      </p:sp>
      <p:pic>
        <p:nvPicPr>
          <p:cNvPr id="24578" name="Picture 2" descr="Image result for 20 an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6150" y="0"/>
            <a:ext cx="6875463"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4580" name="Picture 4" descr="Image result for kid oc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9500" y="2333625"/>
            <a:ext cx="4191000" cy="2190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43120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Leonardo DiCaprio is listed (or ranked) 1 on the lis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2084294" cy="3226137"/>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Jessica Alba is listed (or ranked) 2 on the lis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58930" y="0"/>
            <a:ext cx="1833070" cy="2794236"/>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descr="Justin Timberlake is listed (or ranked) 3 on the lis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7959" y="0"/>
            <a:ext cx="2112868" cy="3168203"/>
          </a:xfrm>
          <a:prstGeom prst="rect">
            <a:avLst/>
          </a:prstGeom>
          <a:noFill/>
          <a:extLst>
            <a:ext uri="{909E8E84-426E-40DD-AFC4-6F175D3DCCD1}">
              <a14:hiddenFill xmlns:a14="http://schemas.microsoft.com/office/drawing/2010/main">
                <a:solidFill>
                  <a:srgbClr val="FFFFFF"/>
                </a:solidFill>
              </a14:hiddenFill>
            </a:ext>
          </a:extLst>
        </p:spPr>
      </p:pic>
      <p:pic>
        <p:nvPicPr>
          <p:cNvPr id="7176" name="Picture 8" descr="Katy Perry is listed (or ranked) 4 on the lis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77091" y="-1"/>
            <a:ext cx="2220818" cy="3416643"/>
          </a:xfrm>
          <a:prstGeom prst="rect">
            <a:avLst/>
          </a:prstGeom>
          <a:noFill/>
          <a:extLst>
            <a:ext uri="{909E8E84-426E-40DD-AFC4-6F175D3DCCD1}">
              <a14:hiddenFill xmlns:a14="http://schemas.microsoft.com/office/drawing/2010/main">
                <a:solidFill>
                  <a:srgbClr val="FFFFFF"/>
                </a:solidFill>
              </a14:hiddenFill>
            </a:ext>
          </a:extLst>
        </p:spPr>
      </p:pic>
      <p:pic>
        <p:nvPicPr>
          <p:cNvPr id="7178" name="Picture 10" descr="Cameron Diaz is listed (or ranked) 6 on the list"/>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647" y="3425962"/>
            <a:ext cx="2323919" cy="3484669"/>
          </a:xfrm>
          <a:prstGeom prst="rect">
            <a:avLst/>
          </a:prstGeom>
          <a:noFill/>
          <a:extLst>
            <a:ext uri="{909E8E84-426E-40DD-AFC4-6F175D3DCCD1}">
              <a14:hiddenFill xmlns:a14="http://schemas.microsoft.com/office/drawing/2010/main">
                <a:solidFill>
                  <a:srgbClr val="FFFFFF"/>
                </a:solidFill>
              </a14:hiddenFill>
            </a:ext>
          </a:extLst>
        </p:spPr>
      </p:pic>
      <p:pic>
        <p:nvPicPr>
          <p:cNvPr id="7180" name="Picture 12" descr="David Beckham is listed (or ranked) 7 on the list"/>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493624" y="2911551"/>
            <a:ext cx="2574788" cy="3860842"/>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14" descr="Penélope Cruz is listed (or ranked) 10 on the list"/>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184" name="Picture 16" descr="Jennifer Love Hewitt is listed (or ranked) 12 on the list"/>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87959" y="3739068"/>
            <a:ext cx="1995199" cy="3118932"/>
          </a:xfrm>
          <a:prstGeom prst="rect">
            <a:avLst/>
          </a:prstGeom>
          <a:noFill/>
          <a:extLst>
            <a:ext uri="{909E8E84-426E-40DD-AFC4-6F175D3DCCD1}">
              <a14:hiddenFill xmlns:a14="http://schemas.microsoft.com/office/drawing/2010/main">
                <a:solidFill>
                  <a:srgbClr val="FFFFFF"/>
                </a:solidFill>
              </a14:hiddenFill>
            </a:ext>
          </a:extLst>
        </p:spPr>
      </p:pic>
      <p:pic>
        <p:nvPicPr>
          <p:cNvPr id="7186" name="Picture 18" descr="Donald Trump is listed (or ranked) 17 on the list"/>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396152" y="4182124"/>
            <a:ext cx="3643746" cy="26758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9287266"/>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279</TotalTime>
  <Words>971</Words>
  <Application>Microsoft Office PowerPoint</Application>
  <PresentationFormat>Grand écran</PresentationFormat>
  <Paragraphs>204</Paragraphs>
  <Slides>52</Slides>
  <Notes>2</Notes>
  <HiddenSlides>0</HiddenSlides>
  <MMClips>0</MMClips>
  <ScaleCrop>false</ScaleCrop>
  <HeadingPairs>
    <vt:vector size="6" baseType="variant">
      <vt:variant>
        <vt:lpstr>Polices utilisées</vt:lpstr>
      </vt:variant>
      <vt:variant>
        <vt:i4>7</vt:i4>
      </vt:variant>
      <vt:variant>
        <vt:lpstr>Thème</vt:lpstr>
      </vt:variant>
      <vt:variant>
        <vt:i4>1</vt:i4>
      </vt:variant>
      <vt:variant>
        <vt:lpstr>Titres des diapositives</vt:lpstr>
      </vt:variant>
      <vt:variant>
        <vt:i4>52</vt:i4>
      </vt:variant>
    </vt:vector>
  </HeadingPairs>
  <TitlesOfParts>
    <vt:vector size="60" baseType="lpstr">
      <vt:lpstr>Arial</vt:lpstr>
      <vt:lpstr>Calibri</vt:lpstr>
      <vt:lpstr>Calibri Light</vt:lpstr>
      <vt:lpstr>Jokerman</vt:lpstr>
      <vt:lpstr>Tahoma</vt:lpstr>
      <vt:lpstr>Times New Roman</vt:lpstr>
      <vt:lpstr>Wingdings</vt:lpstr>
      <vt:lpstr>Thème Office</vt:lpstr>
      <vt:lpstr>Présentation PowerPoint</vt:lpstr>
      <vt:lpstr>Plan </vt:lpstr>
      <vt:lpstr>Présentation PowerPoint</vt:lpstr>
      <vt:lpstr>Présentation PowerPoint</vt:lpstr>
      <vt:lpstr>Présentation PowerPoint</vt:lpstr>
      <vt:lpstr>Plan </vt:lpstr>
      <vt:lpstr>Présentation PowerPoint</vt:lpstr>
      <vt:lpstr>Présentation PowerPoint</vt:lpstr>
      <vt:lpstr>Présentation PowerPoint</vt:lpstr>
      <vt:lpstr>Plan </vt:lpstr>
      <vt:lpstr>Présentation PowerPoint</vt:lpstr>
      <vt:lpstr>Présentation PowerPoint</vt:lpstr>
      <vt:lpstr>Présentation PowerPoint</vt:lpstr>
      <vt:lpstr>Présentation PowerPoint</vt:lpstr>
      <vt:lpstr>Le doute </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Cas cliniques </vt:lpstr>
      <vt:lpstr>Plan </vt:lpstr>
      <vt:lpstr>Étiopathogénie  </vt:lpstr>
      <vt:lpstr>Présentation PowerPoint</vt:lpstr>
      <vt:lpstr>Présentation PowerPoint</vt:lpstr>
      <vt:lpstr>Présentation PowerPoint</vt:lpstr>
      <vt:lpstr>Présentation PowerPoint</vt:lpstr>
      <vt:lpstr>Plan </vt:lpstr>
      <vt:lpstr>Présentation PowerPoint</vt:lpstr>
      <vt:lpstr>Présentation PowerPoint</vt:lpstr>
      <vt:lpstr>Les thérapies  </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wydad hikmat</dc:creator>
  <cp:lastModifiedBy>wydad hikmat</cp:lastModifiedBy>
  <cp:revision>43</cp:revision>
  <dcterms:created xsi:type="dcterms:W3CDTF">2017-05-04T20:43:55Z</dcterms:created>
  <dcterms:modified xsi:type="dcterms:W3CDTF">2017-05-05T10:54:24Z</dcterms:modified>
</cp:coreProperties>
</file>